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73" r:id="rId4"/>
    <p:sldId id="276" r:id="rId5"/>
    <p:sldId id="277" r:id="rId6"/>
    <p:sldId id="280" r:id="rId7"/>
    <p:sldId id="282" r:id="rId8"/>
    <p:sldId id="275" r:id="rId9"/>
    <p:sldId id="278" r:id="rId10"/>
    <p:sldId id="266" r:id="rId11"/>
    <p:sldId id="26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2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4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jpeg>
</file>

<file path=ppt/media/image19.jpg>
</file>

<file path=ppt/media/image2.png>
</file>

<file path=ppt/media/image20.png>
</file>

<file path=ppt/media/image21.jpeg>
</file>

<file path=ppt/media/image22.jpeg>
</file>

<file path=ppt/media/image23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CA49AE-D7DC-4737-93F5-74C2ED3734B0}" type="datetimeFigureOut">
              <a:rPr lang="en-US" smtClean="0"/>
              <a:t>6/29/2021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99878E-0105-45E9-981F-D7BFB405316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482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27882-DF53-4178-99FE-9AEB4021C27F}" type="datetime1">
              <a:rPr lang="en-US" smtClean="0"/>
              <a:t>6/29/2021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546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466D4-F270-415D-8CE5-A4C79A7C895A}" type="datetime1">
              <a:rPr lang="en-US" smtClean="0"/>
              <a:t>6/29/2021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08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252D4966-95B9-4A55-BCA4-9EB442EFF06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45CCC4D-B10D-48BB-BCE0-F30D11B417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1" t="12973" r="13878" b="12973"/>
          <a:stretch/>
        </p:blipFill>
        <p:spPr>
          <a:xfrm>
            <a:off x="327416" y="264226"/>
            <a:ext cx="661342" cy="731264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sz="1200">
              <a:solidFill>
                <a:schemeClr val="tx1"/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DF4E445D-FE3D-42A6-A29E-1A54FEE2DE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740748" y="2179960"/>
            <a:ext cx="1709871" cy="1832397"/>
          </a:xfrm>
          <a:custGeom>
            <a:avLst/>
            <a:gdLst>
              <a:gd name="connsiteX0" fmla="*/ 0 w 1709871"/>
              <a:gd name="connsiteY0" fmla="*/ 0 h 1832397"/>
              <a:gd name="connsiteX1" fmla="*/ 1467121 w 1709871"/>
              <a:gd name="connsiteY1" fmla="*/ 0 h 1832397"/>
              <a:gd name="connsiteX2" fmla="*/ 1709871 w 1709871"/>
              <a:gd name="connsiteY2" fmla="*/ 242750 h 1832397"/>
              <a:gd name="connsiteX3" fmla="*/ 1709871 w 1709871"/>
              <a:gd name="connsiteY3" fmla="*/ 1832397 h 1832397"/>
              <a:gd name="connsiteX4" fmla="*/ 0 w 1709871"/>
              <a:gd name="connsiteY4" fmla="*/ 1832397 h 1832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9871" h="1832397">
                <a:moveTo>
                  <a:pt x="0" y="0"/>
                </a:moveTo>
                <a:lnTo>
                  <a:pt x="1467121" y="0"/>
                </a:lnTo>
                <a:cubicBezTo>
                  <a:pt x="1601188" y="0"/>
                  <a:pt x="1709871" y="108683"/>
                  <a:pt x="1709871" y="242750"/>
                </a:cubicBezTo>
                <a:lnTo>
                  <a:pt x="1709871" y="1832397"/>
                </a:lnTo>
                <a:lnTo>
                  <a:pt x="0" y="1832397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>
            <a:lvl1pPr>
              <a:defRPr lang="en-ID" sz="1200"/>
            </a:lvl1pPr>
          </a:lstStyle>
          <a:p>
            <a:pPr lvl="0"/>
            <a:endParaRPr lang="en-ID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5CACFBC2-531D-434F-AA3F-1EA7A6F61BA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4995" y="2179960"/>
            <a:ext cx="1709871" cy="1832397"/>
          </a:xfrm>
          <a:custGeom>
            <a:avLst/>
            <a:gdLst>
              <a:gd name="connsiteX0" fmla="*/ 0 w 1709871"/>
              <a:gd name="connsiteY0" fmla="*/ 0 h 1832397"/>
              <a:gd name="connsiteX1" fmla="*/ 1496154 w 1709871"/>
              <a:gd name="connsiteY1" fmla="*/ 0 h 1832397"/>
              <a:gd name="connsiteX2" fmla="*/ 1709871 w 1709871"/>
              <a:gd name="connsiteY2" fmla="*/ 213717 h 1832397"/>
              <a:gd name="connsiteX3" fmla="*/ 1709871 w 1709871"/>
              <a:gd name="connsiteY3" fmla="*/ 1832397 h 1832397"/>
              <a:gd name="connsiteX4" fmla="*/ 0 w 1709871"/>
              <a:gd name="connsiteY4" fmla="*/ 1832397 h 1832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9871" h="1832397">
                <a:moveTo>
                  <a:pt x="0" y="0"/>
                </a:moveTo>
                <a:lnTo>
                  <a:pt x="1496154" y="0"/>
                </a:lnTo>
                <a:cubicBezTo>
                  <a:pt x="1614187" y="0"/>
                  <a:pt x="1709871" y="95684"/>
                  <a:pt x="1709871" y="213717"/>
                </a:cubicBezTo>
                <a:lnTo>
                  <a:pt x="1709871" y="1832397"/>
                </a:lnTo>
                <a:lnTo>
                  <a:pt x="0" y="1832397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>
            <a:lvl1pPr>
              <a:defRPr lang="en-ID" sz="1200"/>
            </a:lvl1pPr>
          </a:lstStyle>
          <a:p>
            <a:pPr lvl="0"/>
            <a:endParaRPr lang="en-ID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ACDC1F2-4150-4E13-96EE-8FCD3DC5652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449241" y="2179960"/>
            <a:ext cx="1709871" cy="1832397"/>
          </a:xfrm>
          <a:custGeom>
            <a:avLst/>
            <a:gdLst>
              <a:gd name="connsiteX0" fmla="*/ 0 w 1709871"/>
              <a:gd name="connsiteY0" fmla="*/ 0 h 1832397"/>
              <a:gd name="connsiteX1" fmla="*/ 1525171 w 1709871"/>
              <a:gd name="connsiteY1" fmla="*/ 0 h 1832397"/>
              <a:gd name="connsiteX2" fmla="*/ 1709871 w 1709871"/>
              <a:gd name="connsiteY2" fmla="*/ 184700 h 1832397"/>
              <a:gd name="connsiteX3" fmla="*/ 1709871 w 1709871"/>
              <a:gd name="connsiteY3" fmla="*/ 1832397 h 1832397"/>
              <a:gd name="connsiteX4" fmla="*/ 0 w 1709871"/>
              <a:gd name="connsiteY4" fmla="*/ 1832397 h 1832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09871" h="1832397">
                <a:moveTo>
                  <a:pt x="0" y="0"/>
                </a:moveTo>
                <a:lnTo>
                  <a:pt x="1525171" y="0"/>
                </a:lnTo>
                <a:cubicBezTo>
                  <a:pt x="1627178" y="0"/>
                  <a:pt x="1709871" y="82693"/>
                  <a:pt x="1709871" y="184700"/>
                </a:cubicBezTo>
                <a:lnTo>
                  <a:pt x="1709871" y="1832397"/>
                </a:lnTo>
                <a:lnTo>
                  <a:pt x="0" y="1832397"/>
                </a:lnTo>
                <a:close/>
              </a:path>
            </a:pathLst>
          </a:custGeom>
        </p:spPr>
        <p:txBody>
          <a:bodyPr vert="horz" wrap="square" lIns="91440" tIns="45720" rIns="91440" bIns="45720" rtlCol="0">
            <a:noAutofit/>
          </a:bodyPr>
          <a:lstStyle>
            <a:lvl1pPr>
              <a:defRPr lang="en-ID" sz="1200"/>
            </a:lvl1pPr>
          </a:lstStyle>
          <a:p>
            <a:pPr lvl="0"/>
            <a:endParaRPr lang="en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6F69AF0C-D3DA-4B08-BCDC-BB9B6720BA52}" type="datetime1">
              <a:rPr lang="en-US" smtClean="0"/>
              <a:t>6/29/2021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40437641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D0BF1-6376-446A-A7D6-6C8C9B55CDFD}" type="datetime1">
              <a:rPr lang="en-US" smtClean="0"/>
              <a:t>6/29/2021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‹N°›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771787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9FC14D0-4D2C-4224-A507-FC0042C0067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804431" y="2069769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C2CF1DE-83F5-44A5-9D33-A92EEBA95D7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922686" y="2069769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AA7961A-F68D-4A13-B157-6D5978D2BAC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18053" y="2069769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A6E48BF-2A94-47FD-A03C-0A8CA18626E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6803" y="2045255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1F7D235-E3FA-4618-946B-E67A90033B43}" type="datetime1">
              <a:rPr lang="en-US" smtClean="0"/>
              <a:t>6/29/2021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398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49F9B-2A2A-46D0-9F2E-9A91E67F9294}" type="datetime1">
              <a:rPr lang="en-US" smtClean="0"/>
              <a:t>6/29/2021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‹N°›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08358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5CCC4D-B10D-48BB-BCE0-F30D11B417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1" t="12973" r="13878" b="12973"/>
          <a:stretch/>
        </p:blipFill>
        <p:spPr>
          <a:xfrm>
            <a:off x="327416" y="264226"/>
            <a:ext cx="661342" cy="7312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DA0247D-9E67-4E15-8FC2-7380BEED71A9}"/>
              </a:ext>
            </a:extLst>
          </p:cNvPr>
          <p:cNvSpPr txBox="1"/>
          <p:nvPr userDrawn="1"/>
        </p:nvSpPr>
        <p:spPr>
          <a:xfrm>
            <a:off x="11030271" y="6285997"/>
            <a:ext cx="768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bg1">
                    <a:lumMod val="65000"/>
                  </a:schemeClr>
                </a:solidFill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rPr>
              <a:t>PAGE</a:t>
            </a:r>
            <a:endParaRPr lang="id-ID" sz="1400" b="0" dirty="0">
              <a:solidFill>
                <a:schemeClr val="bg1">
                  <a:lumMod val="65000"/>
                </a:schemeClr>
              </a:solidFill>
              <a:latin typeface="+mn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65799E-9D2F-41F0-9E11-FFFB6699FACF}"/>
              </a:ext>
            </a:extLst>
          </p:cNvPr>
          <p:cNvSpPr txBox="1"/>
          <p:nvPr userDrawn="1"/>
        </p:nvSpPr>
        <p:spPr>
          <a:xfrm>
            <a:off x="11064483" y="6285997"/>
            <a:ext cx="8001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F2CF0B6E-1CBE-4EAA-94C9-13AF12CE91F9}" type="slidenum">
              <a:rPr lang="en-US" sz="1400" b="1" i="0" smtClean="0">
                <a:solidFill>
                  <a:schemeClr val="accent1"/>
                </a:solidFill>
                <a:latin typeface="+mn-lt"/>
                <a:ea typeface="Open Sans" panose="020B0606030504020204" pitchFamily="34" charset="0"/>
                <a:cs typeface="Krub" panose="00000500000000000000" pitchFamily="2" charset="-34"/>
              </a:rPr>
              <a:t>‹N°›</a:t>
            </a:fld>
            <a:endParaRPr lang="id-ID" sz="1400" b="1" i="0" dirty="0">
              <a:solidFill>
                <a:schemeClr val="accent1"/>
              </a:solidFill>
              <a:latin typeface="+mn-lt"/>
              <a:ea typeface="Open Sans" panose="020B0606030504020204" pitchFamily="34" charset="0"/>
              <a:cs typeface="Krub" panose="00000500000000000000" pitchFamily="2" charset="-34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1ECD894-CCD7-47A2-B5FC-C2496EAA20CB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D66C7D4-36D2-4FF1-8D40-B7B4F97FE736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66360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AC27875-0423-45D9-AAEF-3E169D0B778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4516850"/>
            <a:ext cx="12192000" cy="2341150"/>
          </a:xfrm>
          <a:prstGeom prst="rect">
            <a:avLst/>
          </a:pr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B4347B63-0B3C-4632-BEDB-785F618881AF}" type="datetime1">
              <a:rPr lang="en-US" smtClean="0"/>
              <a:t>6/29/2021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9165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9FB12C4-DD62-4ABC-B905-77282CC465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3260" y="1656660"/>
            <a:ext cx="3804047" cy="4686216"/>
          </a:xfrm>
          <a:custGeom>
            <a:avLst/>
            <a:gdLst>
              <a:gd name="connsiteX0" fmla="*/ 199294 w 3804047"/>
              <a:gd name="connsiteY0" fmla="*/ 0 h 4686216"/>
              <a:gd name="connsiteX1" fmla="*/ 3604753 w 3804047"/>
              <a:gd name="connsiteY1" fmla="*/ 0 h 4686216"/>
              <a:gd name="connsiteX2" fmla="*/ 3804047 w 3804047"/>
              <a:gd name="connsiteY2" fmla="*/ 199294 h 4686216"/>
              <a:gd name="connsiteX3" fmla="*/ 3804047 w 3804047"/>
              <a:gd name="connsiteY3" fmla="*/ 4486922 h 4686216"/>
              <a:gd name="connsiteX4" fmla="*/ 3604753 w 3804047"/>
              <a:gd name="connsiteY4" fmla="*/ 4686216 h 4686216"/>
              <a:gd name="connsiteX5" fmla="*/ 199294 w 3804047"/>
              <a:gd name="connsiteY5" fmla="*/ 4686216 h 4686216"/>
              <a:gd name="connsiteX6" fmla="*/ 0 w 3804047"/>
              <a:gd name="connsiteY6" fmla="*/ 4486922 h 4686216"/>
              <a:gd name="connsiteX7" fmla="*/ 0 w 3804047"/>
              <a:gd name="connsiteY7" fmla="*/ 199294 h 4686216"/>
              <a:gd name="connsiteX8" fmla="*/ 199294 w 3804047"/>
              <a:gd name="connsiteY8" fmla="*/ 0 h 4686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04047" h="4686216">
                <a:moveTo>
                  <a:pt x="199294" y="0"/>
                </a:moveTo>
                <a:lnTo>
                  <a:pt x="3604753" y="0"/>
                </a:lnTo>
                <a:cubicBezTo>
                  <a:pt x="3714820" y="0"/>
                  <a:pt x="3804047" y="89227"/>
                  <a:pt x="3804047" y="199294"/>
                </a:cubicBezTo>
                <a:lnTo>
                  <a:pt x="3804047" y="4486922"/>
                </a:lnTo>
                <a:cubicBezTo>
                  <a:pt x="3804047" y="4596989"/>
                  <a:pt x="3714820" y="4686216"/>
                  <a:pt x="3604753" y="4686216"/>
                </a:cubicBezTo>
                <a:lnTo>
                  <a:pt x="199294" y="4686216"/>
                </a:lnTo>
                <a:cubicBezTo>
                  <a:pt x="89227" y="4686216"/>
                  <a:pt x="0" y="4596989"/>
                  <a:pt x="0" y="4486922"/>
                </a:cubicBezTo>
                <a:lnTo>
                  <a:pt x="0" y="199294"/>
                </a:lnTo>
                <a:cubicBezTo>
                  <a:pt x="0" y="89227"/>
                  <a:pt x="89227" y="0"/>
                  <a:pt x="19929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1F47649-BE3E-4087-8717-2B231EA8DB0F}"/>
              </a:ext>
            </a:extLst>
          </p:cNvPr>
          <p:cNvSpPr/>
          <p:nvPr userDrawn="1"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A93BC47-50CA-4D22-B1F8-63534DAC8320}"/>
              </a:ext>
            </a:extLst>
          </p:cNvPr>
          <p:cNvSpPr/>
          <p:nvPr userDrawn="1"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FAFE4DC-77C5-44AC-B50D-8ED4A2F02617}" type="datetime1">
              <a:rPr lang="en-US" smtClean="0"/>
              <a:t>6/29/2021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3267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67CB54E-6139-4EAC-9F6F-AEDE8775F86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F97D37F5-4B9F-446E-B467-809FE2BC94CA}" type="datetime1">
              <a:rPr lang="en-US" smtClean="0"/>
              <a:t>6/29/2021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39942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C37AD-FC75-47EE-A9B0-CBBA53889D60}" type="datetime1">
              <a:rPr lang="en-US" smtClean="0"/>
              <a:t>6/29/2021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393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67F1B-8397-4CA0-BDC1-F24A511A27C5}" type="datetime1">
              <a:rPr lang="en-US" smtClean="0"/>
              <a:t>6/29/2021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184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6E43C-B1FC-452D-9B5E-AD3A526CC6EE}" type="datetime1">
              <a:rPr lang="en-US" smtClean="0"/>
              <a:t>6/29/2021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68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D4FCB-EC8D-4D74-B35E-675AB4A0A815}" type="datetime1">
              <a:rPr lang="en-US" smtClean="0"/>
              <a:t>6/29/2021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265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1DBE2-5A55-47A7-A7D2-3E92E031603A}" type="datetime1">
              <a:rPr lang="en-US" smtClean="0"/>
              <a:t>6/29/2021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216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E8D4-D570-4289-A9A5-061D11D38195}" type="datetime1">
              <a:rPr lang="en-US" smtClean="0"/>
              <a:t>6/29/2021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681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99AF3-8A33-42F6-9F22-44CCD2E48EF8}" type="datetime1">
              <a:rPr lang="en-US" smtClean="0"/>
              <a:t>6/29/2021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143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77F9A-1623-4279-865D-3386593A110C}" type="datetime1">
              <a:rPr lang="en-US" smtClean="0"/>
              <a:t>6/29/2021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266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8758" y="546416"/>
            <a:ext cx="10214484" cy="7487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8758" y="1825625"/>
            <a:ext cx="1021448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C93584-EAB6-4880-A597-387756282434}" type="datetime1">
              <a:rPr lang="en-US" smtClean="0"/>
              <a:t>6/29/2021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presentationstemplate.com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56289-2E4F-41AB-AC96-A58CF64457E5}" type="slidenum">
              <a:rPr lang="en-US" smtClean="0"/>
              <a:t>‹N°›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5CCC4D-B10D-48BB-BCE0-F30D11B417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1" t="12973" r="13878" b="12973"/>
          <a:stretch/>
        </p:blipFill>
        <p:spPr>
          <a:xfrm>
            <a:off x="327416" y="555174"/>
            <a:ext cx="661342" cy="73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924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2" r:id="rId12"/>
    <p:sldLayoutId id="2147483663" r:id="rId13"/>
    <p:sldLayoutId id="2147483669" r:id="rId14"/>
    <p:sldLayoutId id="2147483671" r:id="rId15"/>
    <p:sldLayoutId id="2147483672" r:id="rId16"/>
    <p:sldLayoutId id="2147483673" r:id="rId17"/>
    <p:sldLayoutId id="2147483674" r:id="rId18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1164" y="2992583"/>
            <a:ext cx="9144000" cy="908714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PROJET APARTMENTS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1164" y="3901297"/>
            <a:ext cx="5375563" cy="487824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L3 MIAGE APP – </a:t>
            </a:r>
            <a:r>
              <a:rPr lang="en-US" sz="2000" dirty="0" err="1">
                <a:solidFill>
                  <a:schemeClr val="bg2">
                    <a:lumMod val="75000"/>
                  </a:schemeClr>
                </a:solidFill>
              </a:rPr>
              <a:t>Juin</a:t>
            </a:r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 2021</a:t>
            </a:r>
          </a:p>
        </p:txBody>
      </p:sp>
      <p:pic>
        <p:nvPicPr>
          <p:cNvPr id="6" name="Picture Placeholder 19">
            <a:extLst>
              <a:ext uri="{FF2B5EF4-FFF2-40B4-BE49-F238E27FC236}">
                <a16:creationId xmlns:a16="http://schemas.microsoft.com/office/drawing/2014/main" id="{EB5FD75A-99CB-4697-A33C-556EFF27328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5" r="41343"/>
          <a:stretch/>
        </p:blipFill>
        <p:spPr>
          <a:xfrm>
            <a:off x="6799811" y="0"/>
            <a:ext cx="5392190" cy="685800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1</a:t>
            </a:fld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20E81379-BA38-1B46-B9C2-BC4F074B5601}"/>
              </a:ext>
            </a:extLst>
          </p:cNvPr>
          <p:cNvSpPr txBox="1">
            <a:spLocks/>
          </p:cNvSpPr>
          <p:nvPr/>
        </p:nvSpPr>
        <p:spPr>
          <a:xfrm>
            <a:off x="518853" y="6233650"/>
            <a:ext cx="5769058" cy="624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 err="1">
                <a:solidFill>
                  <a:schemeClr val="bg2">
                    <a:lumMod val="75000"/>
                  </a:schemeClr>
                </a:solidFill>
              </a:rPr>
              <a:t>Maïrame</a:t>
            </a:r>
            <a:r>
              <a:rPr lang="en-US" sz="1600" dirty="0">
                <a:solidFill>
                  <a:schemeClr val="bg2">
                    <a:lumMod val="75000"/>
                  </a:schemeClr>
                </a:solidFill>
              </a:rPr>
              <a:t> NDIAYE – Abla MIKOU – </a:t>
            </a:r>
            <a:r>
              <a:rPr lang="en-US" sz="1600" dirty="0" err="1">
                <a:solidFill>
                  <a:schemeClr val="bg2">
                    <a:lumMod val="75000"/>
                  </a:schemeClr>
                </a:solidFill>
              </a:rPr>
              <a:t>Samy</a:t>
            </a:r>
            <a:r>
              <a:rPr lang="en-US" sz="1600" dirty="0">
                <a:solidFill>
                  <a:schemeClr val="bg2">
                    <a:lumMod val="75000"/>
                  </a:schemeClr>
                </a:solidFill>
              </a:rPr>
              <a:t> MEGUENI - </a:t>
            </a:r>
            <a:r>
              <a:rPr lang="en-US" sz="1600" dirty="0" err="1">
                <a:solidFill>
                  <a:schemeClr val="bg2">
                    <a:lumMod val="75000"/>
                  </a:schemeClr>
                </a:solidFill>
              </a:rPr>
              <a:t>Stellan</a:t>
            </a:r>
            <a:r>
              <a:rPr lang="en-US" sz="1600" dirty="0">
                <a:solidFill>
                  <a:schemeClr val="bg2">
                    <a:lumMod val="75000"/>
                  </a:schemeClr>
                </a:solidFill>
              </a:rPr>
              <a:t> WEA - Seif BOUGUERRA - Ewen MARGUET </a:t>
            </a:r>
          </a:p>
        </p:txBody>
      </p:sp>
    </p:spTree>
    <p:extLst>
      <p:ext uri="{BB962C8B-B14F-4D97-AF65-F5344CB8AC3E}">
        <p14:creationId xmlns:p14="http://schemas.microsoft.com/office/powerpoint/2010/main" val="1254364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 Facts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10</a:t>
            </a:fld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CEA1E7D-3C6F-A241-B9F5-35512AAC9402}"/>
              </a:ext>
            </a:extLst>
          </p:cNvPr>
          <p:cNvSpPr/>
          <p:nvPr/>
        </p:nvSpPr>
        <p:spPr>
          <a:xfrm>
            <a:off x="169333" y="276705"/>
            <a:ext cx="1230489" cy="115740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7AD6E31-C131-7E45-ACB8-B038BAC413CB}"/>
              </a:ext>
            </a:extLst>
          </p:cNvPr>
          <p:cNvSpPr/>
          <p:nvPr/>
        </p:nvSpPr>
        <p:spPr>
          <a:xfrm>
            <a:off x="321733" y="429105"/>
            <a:ext cx="1230489" cy="115740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66C5C9B-673B-E64D-80A9-96D9982E30CC}"/>
              </a:ext>
            </a:extLst>
          </p:cNvPr>
          <p:cNvSpPr/>
          <p:nvPr/>
        </p:nvSpPr>
        <p:spPr>
          <a:xfrm>
            <a:off x="474133" y="581505"/>
            <a:ext cx="1230489" cy="115740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41A1B6E-D202-014B-8C81-BBF374170E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duotone>
              <a:prstClr val="black"/>
              <a:srgbClr val="0070C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370" y="2271812"/>
            <a:ext cx="867891" cy="115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E55673FF-0644-1D41-AE21-B6B6EE9663CD}"/>
              </a:ext>
            </a:extLst>
          </p:cNvPr>
          <p:cNvSpPr/>
          <p:nvPr/>
        </p:nvSpPr>
        <p:spPr>
          <a:xfrm>
            <a:off x="79751" y="3579075"/>
            <a:ext cx="415370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  <a:latin typeface="+mj-lt"/>
              </a:rPr>
              <a:t>51% (35) PR fusionnées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F3625DC-E5E2-BD4F-9E3F-258E49CE3B28}"/>
              </a:ext>
            </a:extLst>
          </p:cNvPr>
          <p:cNvSpPr/>
          <p:nvPr/>
        </p:nvSpPr>
        <p:spPr>
          <a:xfrm>
            <a:off x="8610600" y="3568283"/>
            <a:ext cx="332781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  <a:latin typeface="+mj-lt"/>
              </a:rPr>
              <a:t>305 commits dans la master</a:t>
            </a:r>
          </a:p>
        </p:txBody>
      </p:sp>
      <p:pic>
        <p:nvPicPr>
          <p:cNvPr id="1028" name="Picture 4" descr="Git commit images vectorielles, Git commit vecteurs libres de droits |  Depositphotos">
            <a:extLst>
              <a:ext uri="{FF2B5EF4-FFF2-40B4-BE49-F238E27FC236}">
                <a16:creationId xmlns:a16="http://schemas.microsoft.com/office/drawing/2014/main" id="{AF3155C2-228B-E84A-AE83-EA6DB6E083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4096" y="1999994"/>
            <a:ext cx="1700824" cy="1700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2D57C486-EDBC-1242-B024-06B37A9A489E}"/>
              </a:ext>
            </a:extLst>
          </p:cNvPr>
          <p:cNvSpPr/>
          <p:nvPr/>
        </p:nvSpPr>
        <p:spPr>
          <a:xfrm>
            <a:off x="4458275" y="3579075"/>
            <a:ext cx="373730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  <a:latin typeface="+mj-lt"/>
              </a:rPr>
              <a:t>49% (34) PR </a:t>
            </a:r>
            <a:r>
              <a:rPr lang="en-US" sz="3200" b="1" dirty="0" err="1">
                <a:solidFill>
                  <a:schemeClr val="accent1"/>
                </a:solidFill>
                <a:latin typeface="+mj-lt"/>
              </a:rPr>
              <a:t>refusées</a:t>
            </a:r>
            <a:endParaRPr lang="en-US" sz="3200" b="1" dirty="0">
              <a:solidFill>
                <a:schemeClr val="accent1"/>
              </a:solidFill>
              <a:latin typeface="+mj-lt"/>
            </a:endParaRP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5A8C34D8-A7D6-2D4D-B9C6-1FDD94A725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2979" y="2271812"/>
            <a:ext cx="867891" cy="115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9998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oup 84">
            <a:extLst>
              <a:ext uri="{FF2B5EF4-FFF2-40B4-BE49-F238E27FC236}">
                <a16:creationId xmlns:a16="http://schemas.microsoft.com/office/drawing/2014/main" id="{87EB9035-2C58-4426-806C-A8A986761CD3}"/>
              </a:ext>
            </a:extLst>
          </p:cNvPr>
          <p:cNvGrpSpPr/>
          <p:nvPr/>
        </p:nvGrpSpPr>
        <p:grpSpPr>
          <a:xfrm>
            <a:off x="147171" y="588782"/>
            <a:ext cx="9354015" cy="3869602"/>
            <a:chOff x="355766" y="533289"/>
            <a:chExt cx="8884025" cy="3869602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495155BD-B0ED-4FED-92B6-79F12F9BE016}"/>
                </a:ext>
              </a:extLst>
            </p:cNvPr>
            <p:cNvGrpSpPr/>
            <p:nvPr/>
          </p:nvGrpSpPr>
          <p:grpSpPr>
            <a:xfrm>
              <a:off x="355766" y="1508148"/>
              <a:ext cx="2157214" cy="2894743"/>
              <a:chOff x="535475" y="1293442"/>
              <a:chExt cx="2157214" cy="2894743"/>
            </a:xfrm>
          </p:grpSpPr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88C618CF-F561-45B0-AA9B-E7D52367ABF5}"/>
                  </a:ext>
                </a:extLst>
              </p:cNvPr>
              <p:cNvSpPr/>
              <p:nvPr/>
            </p:nvSpPr>
            <p:spPr>
              <a:xfrm>
                <a:off x="618629" y="1293442"/>
                <a:ext cx="2037219" cy="2401041"/>
              </a:xfrm>
              <a:prstGeom prst="roundRect">
                <a:avLst>
                  <a:gd name="adj" fmla="val 488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203200" dist="38100" dir="2700000" algn="tl" rotWithShape="0">
                  <a:prstClr val="black">
                    <a:alpha val="13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en-US" dirty="0"/>
              </a:p>
            </p:txBody>
          </p: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54174B3D-92EF-42D2-A4CC-DF71C6EECBA6}"/>
                  </a:ext>
                </a:extLst>
              </p:cNvPr>
              <p:cNvGrpSpPr/>
              <p:nvPr/>
            </p:nvGrpSpPr>
            <p:grpSpPr>
              <a:xfrm>
                <a:off x="535475" y="2794258"/>
                <a:ext cx="2157214" cy="1393927"/>
                <a:chOff x="1123931" y="3364008"/>
                <a:chExt cx="2157214" cy="1393927"/>
              </a:xfrm>
            </p:grpSpPr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FF7AC5A4-E949-4E74-9F34-08DA5A0749ED}"/>
                    </a:ext>
                  </a:extLst>
                </p:cNvPr>
                <p:cNvSpPr/>
                <p:nvPr/>
              </p:nvSpPr>
              <p:spPr>
                <a:xfrm>
                  <a:off x="1393913" y="3364008"/>
                  <a:ext cx="1663563" cy="4001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sz="2000" b="1" dirty="0">
                      <a:solidFill>
                        <a:schemeClr val="accent1"/>
                      </a:solidFill>
                    </a:rPr>
                    <a:t>Seif </a:t>
                  </a:r>
                  <a:r>
                    <a:rPr lang="en-US" sz="2000" b="1" dirty="0" err="1">
                      <a:solidFill>
                        <a:schemeClr val="accent1"/>
                      </a:solidFill>
                    </a:rPr>
                    <a:t>Bouguerra</a:t>
                  </a:r>
                  <a:endParaRPr lang="en-US" sz="2000" b="1" dirty="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62D3A7E7-3999-4194-870D-9AE3F014CF00}"/>
                    </a:ext>
                  </a:extLst>
                </p:cNvPr>
                <p:cNvSpPr/>
                <p:nvPr/>
              </p:nvSpPr>
              <p:spPr>
                <a:xfrm>
                  <a:off x="1123931" y="3762621"/>
                  <a:ext cx="2157214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16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Java developer</a:t>
                  </a:r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19D981E3-3BFF-4A88-BC1C-D14685BE2F8F}"/>
                    </a:ext>
                  </a:extLst>
                </p:cNvPr>
                <p:cNvSpPr/>
                <p:nvPr/>
              </p:nvSpPr>
              <p:spPr>
                <a:xfrm>
                  <a:off x="1431379" y="4480936"/>
                  <a:ext cx="1480972" cy="27699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endParaRPr 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p:grpSp>
        </p:grp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69649B9D-1568-4E4A-BA22-DEA618FA9AD4}"/>
                </a:ext>
              </a:extLst>
            </p:cNvPr>
            <p:cNvSpPr/>
            <p:nvPr/>
          </p:nvSpPr>
          <p:spPr>
            <a:xfrm>
              <a:off x="2952207" y="533289"/>
              <a:ext cx="6287584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endParaRPr lang="en-US" sz="4400" b="1" dirty="0">
                <a:solidFill>
                  <a:schemeClr val="accent1"/>
                </a:solidFill>
              </a:endParaRPr>
            </a:p>
          </p:txBody>
        </p:sp>
      </p:grpSp>
      <p:pic>
        <p:nvPicPr>
          <p:cNvPr id="91" name="Picture Placeholder 90">
            <a:extLst>
              <a:ext uri="{FF2B5EF4-FFF2-40B4-BE49-F238E27FC236}">
                <a16:creationId xmlns:a16="http://schemas.microsoft.com/office/drawing/2014/main" id="{034AF658-F1D9-4ED8-9C8D-77B435899E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51" b="16551"/>
          <a:stretch/>
        </p:blipFill>
        <p:spPr>
          <a:xfrm>
            <a:off x="676839" y="1801428"/>
            <a:ext cx="1260764" cy="1260764"/>
          </a:xfr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71313" y="211359"/>
            <a:ext cx="10214484" cy="748780"/>
          </a:xfrm>
        </p:spPr>
        <p:txBody>
          <a:bodyPr/>
          <a:lstStyle/>
          <a:p>
            <a:r>
              <a:rPr lang="en-US" dirty="0"/>
              <a:t>Thank you !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11</a:t>
            </a:fld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834F45C-81D1-475A-89D5-469593D6959F}"/>
              </a:ext>
            </a:extLst>
          </p:cNvPr>
          <p:cNvSpPr/>
          <p:nvPr/>
        </p:nvSpPr>
        <p:spPr>
          <a:xfrm>
            <a:off x="169333" y="276705"/>
            <a:ext cx="1230489" cy="115740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Rectangle: Rounded Corners 1">
            <a:extLst>
              <a:ext uri="{FF2B5EF4-FFF2-40B4-BE49-F238E27FC236}">
                <a16:creationId xmlns:a16="http://schemas.microsoft.com/office/drawing/2014/main" id="{05D30E56-EAE0-416E-A249-A5E51022C7E9}"/>
              </a:ext>
            </a:extLst>
          </p:cNvPr>
          <p:cNvSpPr/>
          <p:nvPr/>
        </p:nvSpPr>
        <p:spPr>
          <a:xfrm>
            <a:off x="4906058" y="1562285"/>
            <a:ext cx="2144994" cy="2401041"/>
          </a:xfrm>
          <a:prstGeom prst="roundRect">
            <a:avLst>
              <a:gd name="adj" fmla="val 4888"/>
            </a:avLst>
          </a:prstGeom>
          <a:solidFill>
            <a:schemeClr val="bg1"/>
          </a:solidFill>
          <a:ln>
            <a:noFill/>
          </a:ln>
          <a:effectLst>
            <a:outerShdw blurRad="203200" dist="381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dirty="0"/>
          </a:p>
        </p:txBody>
      </p:sp>
      <p:sp>
        <p:nvSpPr>
          <p:cNvPr id="44" name="Rectangle: Rounded Corners 1">
            <a:extLst>
              <a:ext uri="{FF2B5EF4-FFF2-40B4-BE49-F238E27FC236}">
                <a16:creationId xmlns:a16="http://schemas.microsoft.com/office/drawing/2014/main" id="{FC161044-0AB7-4896-84D1-75CA572A9695}"/>
              </a:ext>
            </a:extLst>
          </p:cNvPr>
          <p:cNvSpPr/>
          <p:nvPr/>
        </p:nvSpPr>
        <p:spPr>
          <a:xfrm>
            <a:off x="9538602" y="1562285"/>
            <a:ext cx="2144994" cy="2401041"/>
          </a:xfrm>
          <a:prstGeom prst="roundRect">
            <a:avLst>
              <a:gd name="adj" fmla="val 4888"/>
            </a:avLst>
          </a:prstGeom>
          <a:solidFill>
            <a:schemeClr val="bg1"/>
          </a:solidFill>
          <a:ln>
            <a:noFill/>
          </a:ln>
          <a:effectLst>
            <a:outerShdw blurRad="203200" dist="381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dirty="0"/>
          </a:p>
        </p:txBody>
      </p:sp>
      <p:pic>
        <p:nvPicPr>
          <p:cNvPr id="45" name="Picture Placeholder 90">
            <a:extLst>
              <a:ext uri="{FF2B5EF4-FFF2-40B4-BE49-F238E27FC236}">
                <a16:creationId xmlns:a16="http://schemas.microsoft.com/office/drawing/2014/main" id="{8E049874-DB66-4A7E-9176-BDCBCD3830F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 b="16667"/>
          <a:stretch/>
        </p:blipFill>
        <p:spPr>
          <a:xfrm>
            <a:off x="5348173" y="1710547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</p:pic>
      <p:pic>
        <p:nvPicPr>
          <p:cNvPr id="48" name="Picture Placeholder 90">
            <a:extLst>
              <a:ext uri="{FF2B5EF4-FFF2-40B4-BE49-F238E27FC236}">
                <a16:creationId xmlns:a16="http://schemas.microsoft.com/office/drawing/2014/main" id="{7BCF2D02-6402-4322-AD43-A3579CD4D07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51" b="16551"/>
          <a:stretch/>
        </p:blipFill>
        <p:spPr>
          <a:xfrm>
            <a:off x="9982200" y="1710547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4ECDCC71-7263-448B-B248-A1956DB3F169}"/>
              </a:ext>
            </a:extLst>
          </p:cNvPr>
          <p:cNvSpPr/>
          <p:nvPr/>
        </p:nvSpPr>
        <p:spPr>
          <a:xfrm>
            <a:off x="5111429" y="2975318"/>
            <a:ext cx="173425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>
                <a:solidFill>
                  <a:schemeClr val="accent1"/>
                </a:solidFill>
              </a:rPr>
              <a:t>Ewen </a:t>
            </a:r>
            <a:r>
              <a:rPr lang="en-US" sz="2000" b="1" dirty="0" err="1">
                <a:solidFill>
                  <a:schemeClr val="accent1"/>
                </a:solidFill>
              </a:rPr>
              <a:t>Marguet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1D36CAB-A8B9-459D-9D50-E516E86C2628}"/>
              </a:ext>
            </a:extLst>
          </p:cNvPr>
          <p:cNvSpPr/>
          <p:nvPr/>
        </p:nvSpPr>
        <p:spPr>
          <a:xfrm>
            <a:off x="9886928" y="2981374"/>
            <a:ext cx="14483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/>
                </a:solidFill>
              </a:rPr>
              <a:t>Stellan</a:t>
            </a:r>
            <a:r>
              <a:rPr lang="en-US" sz="2000" b="1" dirty="0">
                <a:solidFill>
                  <a:schemeClr val="accent1"/>
                </a:solidFill>
              </a:rPr>
              <a:t> Wea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80035D8-8573-405B-93CC-D93DF7FE0009}"/>
              </a:ext>
            </a:extLst>
          </p:cNvPr>
          <p:cNvSpPr/>
          <p:nvPr/>
        </p:nvSpPr>
        <p:spPr>
          <a:xfrm>
            <a:off x="4823491" y="3354566"/>
            <a:ext cx="227133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Project manager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BF93C02-F1CC-46DF-AC63-A16A3702E7F5}"/>
              </a:ext>
            </a:extLst>
          </p:cNvPr>
          <p:cNvSpPr/>
          <p:nvPr/>
        </p:nvSpPr>
        <p:spPr>
          <a:xfrm>
            <a:off x="9475430" y="3349455"/>
            <a:ext cx="227133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Lead statistics officer</a:t>
            </a:r>
          </a:p>
        </p:txBody>
      </p:sp>
      <p:sp>
        <p:nvSpPr>
          <p:cNvPr id="59" name="Rectangle: Rounded Corners 1">
            <a:extLst>
              <a:ext uri="{FF2B5EF4-FFF2-40B4-BE49-F238E27FC236}">
                <a16:creationId xmlns:a16="http://schemas.microsoft.com/office/drawing/2014/main" id="{B1DC2648-AB4C-4AAF-8449-E95DF9938A51}"/>
              </a:ext>
            </a:extLst>
          </p:cNvPr>
          <p:cNvSpPr/>
          <p:nvPr/>
        </p:nvSpPr>
        <p:spPr>
          <a:xfrm>
            <a:off x="735977" y="4099682"/>
            <a:ext cx="2144994" cy="2401041"/>
          </a:xfrm>
          <a:prstGeom prst="roundRect">
            <a:avLst>
              <a:gd name="adj" fmla="val 4888"/>
            </a:avLst>
          </a:prstGeom>
          <a:solidFill>
            <a:schemeClr val="bg1"/>
          </a:solidFill>
          <a:ln>
            <a:noFill/>
          </a:ln>
          <a:effectLst>
            <a:outerShdw blurRad="203200" dist="381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dirty="0"/>
          </a:p>
        </p:txBody>
      </p:sp>
      <p:pic>
        <p:nvPicPr>
          <p:cNvPr id="63" name="Picture Placeholder 90">
            <a:extLst>
              <a:ext uri="{FF2B5EF4-FFF2-40B4-BE49-F238E27FC236}">
                <a16:creationId xmlns:a16="http://schemas.microsoft.com/office/drawing/2014/main" id="{9C827841-DB06-4548-B8BF-CD4E460EA5C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51" b="16551"/>
          <a:stretch/>
        </p:blipFill>
        <p:spPr>
          <a:xfrm>
            <a:off x="1194824" y="4232767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6E2E5A5C-9BCD-417A-A8DD-2B5F5A5352FC}"/>
              </a:ext>
            </a:extLst>
          </p:cNvPr>
          <p:cNvSpPr/>
          <p:nvPr/>
        </p:nvSpPr>
        <p:spPr>
          <a:xfrm>
            <a:off x="1123350" y="5482190"/>
            <a:ext cx="14037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/>
                </a:solidFill>
              </a:rPr>
              <a:t>Abla</a:t>
            </a:r>
            <a:r>
              <a:rPr lang="en-US" sz="2000" b="1" dirty="0">
                <a:solidFill>
                  <a:schemeClr val="accent1"/>
                </a:solidFill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</a:rPr>
              <a:t>Mikou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1C8DF86C-9F16-4D86-A5D3-9FB657975056}"/>
              </a:ext>
            </a:extLst>
          </p:cNvPr>
          <p:cNvSpPr/>
          <p:nvPr/>
        </p:nvSpPr>
        <p:spPr>
          <a:xfrm>
            <a:off x="710878" y="5890336"/>
            <a:ext cx="227133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Senior Java developer</a:t>
            </a:r>
          </a:p>
        </p:txBody>
      </p:sp>
      <p:sp>
        <p:nvSpPr>
          <p:cNvPr id="66" name="Rectangle: Rounded Corners 1">
            <a:extLst>
              <a:ext uri="{FF2B5EF4-FFF2-40B4-BE49-F238E27FC236}">
                <a16:creationId xmlns:a16="http://schemas.microsoft.com/office/drawing/2014/main" id="{DD91D483-4296-4204-8A28-337C4FF7C353}"/>
              </a:ext>
            </a:extLst>
          </p:cNvPr>
          <p:cNvSpPr/>
          <p:nvPr/>
        </p:nvSpPr>
        <p:spPr>
          <a:xfrm>
            <a:off x="4886662" y="4161418"/>
            <a:ext cx="2144994" cy="2401041"/>
          </a:xfrm>
          <a:prstGeom prst="roundRect">
            <a:avLst>
              <a:gd name="adj" fmla="val 4888"/>
            </a:avLst>
          </a:prstGeom>
          <a:solidFill>
            <a:schemeClr val="bg1"/>
          </a:solidFill>
          <a:ln>
            <a:noFill/>
          </a:ln>
          <a:effectLst>
            <a:outerShdw blurRad="203200" dist="381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dirty="0"/>
          </a:p>
        </p:txBody>
      </p:sp>
      <p:pic>
        <p:nvPicPr>
          <p:cNvPr id="67" name="Picture Placeholder 90">
            <a:extLst>
              <a:ext uri="{FF2B5EF4-FFF2-40B4-BE49-F238E27FC236}">
                <a16:creationId xmlns:a16="http://schemas.microsoft.com/office/drawing/2014/main" id="{C8E3DCB1-6672-47FF-8057-0697A0E26B6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51" b="16551"/>
          <a:stretch/>
        </p:blipFill>
        <p:spPr>
          <a:xfrm>
            <a:off x="5328777" y="4319884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026982F6-7F37-49DD-9BD3-A840C7B30890}"/>
              </a:ext>
            </a:extLst>
          </p:cNvPr>
          <p:cNvSpPr/>
          <p:nvPr/>
        </p:nvSpPr>
        <p:spPr>
          <a:xfrm>
            <a:off x="5078854" y="5597966"/>
            <a:ext cx="17606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/>
                </a:solidFill>
              </a:rPr>
              <a:t>Samy</a:t>
            </a:r>
            <a:r>
              <a:rPr lang="en-US" sz="2000" b="1" dirty="0">
                <a:solidFill>
                  <a:schemeClr val="accent1"/>
                </a:solidFill>
              </a:rPr>
              <a:t> </a:t>
            </a:r>
            <a:r>
              <a:rPr lang="en-US" sz="2000" b="1" dirty="0" err="1">
                <a:solidFill>
                  <a:schemeClr val="accent1"/>
                </a:solidFill>
              </a:rPr>
              <a:t>Megueni</a:t>
            </a:r>
            <a:endParaRPr lang="en-US" sz="2000" b="1" dirty="0">
              <a:solidFill>
                <a:schemeClr val="accent1"/>
              </a:solidFill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EBC8C0AC-9A73-4D0F-A8E8-420408FB2D6C}"/>
              </a:ext>
            </a:extLst>
          </p:cNvPr>
          <p:cNvSpPr/>
          <p:nvPr/>
        </p:nvSpPr>
        <p:spPr>
          <a:xfrm>
            <a:off x="4823490" y="5959669"/>
            <a:ext cx="227133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Junior statistics analyst</a:t>
            </a:r>
          </a:p>
        </p:txBody>
      </p:sp>
      <p:sp>
        <p:nvSpPr>
          <p:cNvPr id="70" name="Rectangle: Rounded Corners 1">
            <a:extLst>
              <a:ext uri="{FF2B5EF4-FFF2-40B4-BE49-F238E27FC236}">
                <a16:creationId xmlns:a16="http://schemas.microsoft.com/office/drawing/2014/main" id="{B9BE0110-2D0D-489B-98B4-217B793C8B38}"/>
              </a:ext>
            </a:extLst>
          </p:cNvPr>
          <p:cNvSpPr/>
          <p:nvPr/>
        </p:nvSpPr>
        <p:spPr>
          <a:xfrm>
            <a:off x="8936101" y="4095194"/>
            <a:ext cx="2144994" cy="2401041"/>
          </a:xfrm>
          <a:prstGeom prst="roundRect">
            <a:avLst>
              <a:gd name="adj" fmla="val 4888"/>
            </a:avLst>
          </a:prstGeom>
          <a:solidFill>
            <a:schemeClr val="bg1"/>
          </a:solidFill>
          <a:ln>
            <a:noFill/>
          </a:ln>
          <a:effectLst>
            <a:outerShdw blurRad="203200" dist="38100" dir="2700000" algn="tl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dirty="0"/>
          </a:p>
        </p:txBody>
      </p:sp>
      <p:pic>
        <p:nvPicPr>
          <p:cNvPr id="71" name="Picture Placeholder 90">
            <a:extLst>
              <a:ext uri="{FF2B5EF4-FFF2-40B4-BE49-F238E27FC236}">
                <a16:creationId xmlns:a16="http://schemas.microsoft.com/office/drawing/2014/main" id="{42CEAF31-A6D3-49DE-8C2E-A3DB013474F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51" b="16551"/>
          <a:stretch/>
        </p:blipFill>
        <p:spPr>
          <a:xfrm>
            <a:off x="9378217" y="4232767"/>
            <a:ext cx="1260764" cy="1260764"/>
          </a:xfrm>
          <a:custGeom>
            <a:avLst/>
            <a:gdLst>
              <a:gd name="connsiteX0" fmla="*/ 630382 w 1260764"/>
              <a:gd name="connsiteY0" fmla="*/ 0 h 1260764"/>
              <a:gd name="connsiteX1" fmla="*/ 1260764 w 1260764"/>
              <a:gd name="connsiteY1" fmla="*/ 630382 h 1260764"/>
              <a:gd name="connsiteX2" fmla="*/ 630382 w 1260764"/>
              <a:gd name="connsiteY2" fmla="*/ 1260764 h 1260764"/>
              <a:gd name="connsiteX3" fmla="*/ 0 w 1260764"/>
              <a:gd name="connsiteY3" fmla="*/ 630382 h 1260764"/>
              <a:gd name="connsiteX4" fmla="*/ 630382 w 1260764"/>
              <a:gd name="connsiteY4" fmla="*/ 0 h 126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0764" h="1260764">
                <a:moveTo>
                  <a:pt x="630382" y="0"/>
                </a:moveTo>
                <a:cubicBezTo>
                  <a:pt x="978532" y="0"/>
                  <a:pt x="1260764" y="282232"/>
                  <a:pt x="1260764" y="630382"/>
                </a:cubicBezTo>
                <a:cubicBezTo>
                  <a:pt x="1260764" y="978532"/>
                  <a:pt x="978532" y="1260764"/>
                  <a:pt x="630382" y="1260764"/>
                </a:cubicBezTo>
                <a:cubicBezTo>
                  <a:pt x="282232" y="1260764"/>
                  <a:pt x="0" y="978532"/>
                  <a:pt x="0" y="630382"/>
                </a:cubicBezTo>
                <a:cubicBezTo>
                  <a:pt x="0" y="282232"/>
                  <a:pt x="282232" y="0"/>
                  <a:pt x="630382" y="0"/>
                </a:cubicBezTo>
                <a:close/>
              </a:path>
            </a:pathLst>
          </a:cu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41BE3538-02CF-4345-8004-011679381F5D}"/>
              </a:ext>
            </a:extLst>
          </p:cNvPr>
          <p:cNvSpPr/>
          <p:nvPr/>
        </p:nvSpPr>
        <p:spPr>
          <a:xfrm>
            <a:off x="9009180" y="5547103"/>
            <a:ext cx="19460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 err="1">
                <a:solidFill>
                  <a:schemeClr val="accent1"/>
                </a:solidFill>
              </a:rPr>
              <a:t>Maïrame</a:t>
            </a:r>
            <a:r>
              <a:rPr lang="en-US" sz="2000" b="1" dirty="0">
                <a:solidFill>
                  <a:schemeClr val="accent1"/>
                </a:solidFill>
              </a:rPr>
              <a:t> Ndiaye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D8D203DE-943F-4CE6-AF6C-9D0D033286B0}"/>
              </a:ext>
            </a:extLst>
          </p:cNvPr>
          <p:cNvSpPr/>
          <p:nvPr/>
        </p:nvSpPr>
        <p:spPr>
          <a:xfrm>
            <a:off x="8872930" y="5946560"/>
            <a:ext cx="227133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Senior java developer</a:t>
            </a:r>
          </a:p>
        </p:txBody>
      </p:sp>
    </p:spTree>
    <p:extLst>
      <p:ext uri="{BB962C8B-B14F-4D97-AF65-F5344CB8AC3E}">
        <p14:creationId xmlns:p14="http://schemas.microsoft.com/office/powerpoint/2010/main" val="41689422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Placeholder 3">
            <a:extLst>
              <a:ext uri="{FF2B5EF4-FFF2-40B4-BE49-F238E27FC236}">
                <a16:creationId xmlns:a16="http://schemas.microsoft.com/office/drawing/2014/main" id="{BEB5D5A2-75E8-42CE-A04A-72B9CBD5982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A9E083C1-7C83-4F67-BE1D-548B82D96DD6}"/>
              </a:ext>
            </a:extLst>
          </p:cNvPr>
          <p:cNvSpPr/>
          <p:nvPr/>
        </p:nvSpPr>
        <p:spPr>
          <a:xfrm>
            <a:off x="0" y="0"/>
            <a:ext cx="12192000" cy="8103537"/>
          </a:xfrm>
          <a:prstGeom prst="rect">
            <a:avLst/>
          </a:prstGeom>
          <a:solidFill>
            <a:schemeClr val="accent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9ED91052-A62B-43CA-9575-0BC7146249E0}" type="slidenum">
              <a:rPr lang="en-US" sz="1600" smtClean="0">
                <a:solidFill>
                  <a:schemeClr val="bg1"/>
                </a:solidFill>
              </a:rPr>
              <a:pPr/>
              <a:t>2</a:t>
            </a:fld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36" name="Title 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solidFill>
                  <a:schemeClr val="bg1"/>
                </a:solidFill>
              </a:rPr>
              <a:t>PLAN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C915F2D-5F67-4869-BD70-401E12951A06}"/>
              </a:ext>
            </a:extLst>
          </p:cNvPr>
          <p:cNvSpPr/>
          <p:nvPr/>
        </p:nvSpPr>
        <p:spPr>
          <a:xfrm>
            <a:off x="988758" y="1550411"/>
            <a:ext cx="29345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01. Le </a:t>
            </a:r>
            <a:r>
              <a:rPr lang="fr-FR" sz="3600" b="1" dirty="0">
                <a:solidFill>
                  <a:schemeClr val="bg1"/>
                </a:solidFill>
              </a:rPr>
              <a:t>concept</a:t>
            </a: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B4E33F9-7B81-44A9-BA3F-9CDD0CCBA21A}"/>
              </a:ext>
            </a:extLst>
          </p:cNvPr>
          <p:cNvSpPr/>
          <p:nvPr/>
        </p:nvSpPr>
        <p:spPr>
          <a:xfrm>
            <a:off x="0" y="2278436"/>
            <a:ext cx="2149725" cy="4299446"/>
          </a:xfrm>
          <a:custGeom>
            <a:avLst/>
            <a:gdLst>
              <a:gd name="connsiteX0" fmla="*/ 1 w 2149725"/>
              <a:gd name="connsiteY0" fmla="*/ 458730 h 4299446"/>
              <a:gd name="connsiteX1" fmla="*/ 1 w 2149725"/>
              <a:gd name="connsiteY1" fmla="*/ 3840716 h 4299446"/>
              <a:gd name="connsiteX2" fmla="*/ 1690994 w 2149725"/>
              <a:gd name="connsiteY2" fmla="*/ 2149723 h 4299446"/>
              <a:gd name="connsiteX3" fmla="*/ 1 w 2149725"/>
              <a:gd name="connsiteY3" fmla="*/ 458730 h 4299446"/>
              <a:gd name="connsiteX4" fmla="*/ 0 w 2149725"/>
              <a:gd name="connsiteY4" fmla="*/ 0 h 4299446"/>
              <a:gd name="connsiteX5" fmla="*/ 1 w 2149725"/>
              <a:gd name="connsiteY5" fmla="*/ 0 h 4299446"/>
              <a:gd name="connsiteX6" fmla="*/ 2149725 w 2149725"/>
              <a:gd name="connsiteY6" fmla="*/ 2149723 h 4299446"/>
              <a:gd name="connsiteX7" fmla="*/ 1 w 2149725"/>
              <a:gd name="connsiteY7" fmla="*/ 4299446 h 4299446"/>
              <a:gd name="connsiteX8" fmla="*/ 0 w 2149725"/>
              <a:gd name="connsiteY8" fmla="*/ 4299446 h 4299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5" h="4299446">
                <a:moveTo>
                  <a:pt x="1" y="458730"/>
                </a:moveTo>
                <a:lnTo>
                  <a:pt x="1" y="3840716"/>
                </a:lnTo>
                <a:cubicBezTo>
                  <a:pt x="933911" y="3840716"/>
                  <a:pt x="1690994" y="3083633"/>
                  <a:pt x="1690994" y="2149723"/>
                </a:cubicBezTo>
                <a:cubicBezTo>
                  <a:pt x="1690994" y="1215813"/>
                  <a:pt x="933911" y="458730"/>
                  <a:pt x="1" y="458730"/>
                </a:cubicBezTo>
                <a:close/>
                <a:moveTo>
                  <a:pt x="0" y="0"/>
                </a:moveTo>
                <a:lnTo>
                  <a:pt x="1" y="0"/>
                </a:lnTo>
                <a:cubicBezTo>
                  <a:pt x="1187261" y="0"/>
                  <a:pt x="2149725" y="962464"/>
                  <a:pt x="2149725" y="2149723"/>
                </a:cubicBezTo>
                <a:cubicBezTo>
                  <a:pt x="2149725" y="3336982"/>
                  <a:pt x="1187261" y="4299446"/>
                  <a:pt x="1" y="4299446"/>
                </a:cubicBezTo>
                <a:lnTo>
                  <a:pt x="0" y="4299446"/>
                </a:lnTo>
                <a:close/>
              </a:path>
            </a:pathLst>
          </a:cu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400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B767D7FC-9EB3-409F-A260-E0AC7A7E93FB}"/>
              </a:ext>
            </a:extLst>
          </p:cNvPr>
          <p:cNvSpPr/>
          <p:nvPr/>
        </p:nvSpPr>
        <p:spPr>
          <a:xfrm>
            <a:off x="10042276" y="0"/>
            <a:ext cx="2149724" cy="3233904"/>
          </a:xfrm>
          <a:custGeom>
            <a:avLst/>
            <a:gdLst>
              <a:gd name="connsiteX0" fmla="*/ 295604 w 2149724"/>
              <a:gd name="connsiteY0" fmla="*/ 0 h 3233904"/>
              <a:gd name="connsiteX1" fmla="*/ 852643 w 2149724"/>
              <a:gd name="connsiteY1" fmla="*/ 0 h 3233904"/>
              <a:gd name="connsiteX2" fmla="*/ 844870 w 2149724"/>
              <a:gd name="connsiteY2" fmla="*/ 8552 h 3233904"/>
              <a:gd name="connsiteX3" fmla="*/ 458730 w 2149724"/>
              <a:gd name="connsiteY3" fmla="*/ 1084181 h 3233904"/>
              <a:gd name="connsiteX4" fmla="*/ 2149723 w 2149724"/>
              <a:gd name="connsiteY4" fmla="*/ 2775174 h 3233904"/>
              <a:gd name="connsiteX5" fmla="*/ 2149724 w 2149724"/>
              <a:gd name="connsiteY5" fmla="*/ 2775174 h 3233904"/>
              <a:gd name="connsiteX6" fmla="*/ 2149724 w 2149724"/>
              <a:gd name="connsiteY6" fmla="*/ 3233904 h 3233904"/>
              <a:gd name="connsiteX7" fmla="*/ 0 w 2149724"/>
              <a:gd name="connsiteY7" fmla="*/ 1084181 h 3233904"/>
              <a:gd name="connsiteX8" fmla="*/ 259460 w 2149724"/>
              <a:gd name="connsiteY8" fmla="*/ 59495 h 3233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49724" h="3233904">
                <a:moveTo>
                  <a:pt x="295604" y="0"/>
                </a:moveTo>
                <a:lnTo>
                  <a:pt x="852643" y="0"/>
                </a:lnTo>
                <a:lnTo>
                  <a:pt x="844870" y="8552"/>
                </a:lnTo>
                <a:cubicBezTo>
                  <a:pt x="603640" y="300856"/>
                  <a:pt x="458730" y="675595"/>
                  <a:pt x="458730" y="1084181"/>
                </a:cubicBezTo>
                <a:cubicBezTo>
                  <a:pt x="458730" y="2018091"/>
                  <a:pt x="1215813" y="2775174"/>
                  <a:pt x="2149723" y="2775174"/>
                </a:cubicBezTo>
                <a:lnTo>
                  <a:pt x="2149724" y="2775174"/>
                </a:lnTo>
                <a:lnTo>
                  <a:pt x="2149724" y="3233904"/>
                </a:lnTo>
                <a:cubicBezTo>
                  <a:pt x="962464" y="3233904"/>
                  <a:pt x="0" y="2271440"/>
                  <a:pt x="0" y="1084181"/>
                </a:cubicBezTo>
                <a:cubicBezTo>
                  <a:pt x="0" y="713163"/>
                  <a:pt x="93991" y="364097"/>
                  <a:pt x="259460" y="59495"/>
                </a:cubicBezTo>
                <a:close/>
              </a:path>
            </a:pathLst>
          </a:custGeom>
          <a:solidFill>
            <a:schemeClr val="bg1">
              <a:lumMod val="95000"/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400" dirty="0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075A0FA-F37E-4AB1-A788-6FBE35C88B33}"/>
              </a:ext>
            </a:extLst>
          </p:cNvPr>
          <p:cNvCxnSpPr/>
          <p:nvPr/>
        </p:nvCxnSpPr>
        <p:spPr>
          <a:xfrm>
            <a:off x="8032035" y="4012357"/>
            <a:ext cx="3417730" cy="0"/>
          </a:xfrm>
          <a:prstGeom prst="line">
            <a:avLst/>
          </a:prstGeom>
          <a:ln w="76200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AFD3650-D21C-49FA-81E4-66A5F18A901C}"/>
              </a:ext>
            </a:extLst>
          </p:cNvPr>
          <p:cNvCxnSpPr/>
          <p:nvPr/>
        </p:nvCxnSpPr>
        <p:spPr>
          <a:xfrm>
            <a:off x="740528" y="4012357"/>
            <a:ext cx="3417730" cy="0"/>
          </a:xfrm>
          <a:prstGeom prst="line">
            <a:avLst/>
          </a:prstGeom>
          <a:ln w="76200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C21FC7-6C58-4202-8273-BBDB999D2852}"/>
              </a:ext>
            </a:extLst>
          </p:cNvPr>
          <p:cNvCxnSpPr/>
          <p:nvPr/>
        </p:nvCxnSpPr>
        <p:spPr>
          <a:xfrm>
            <a:off x="4386282" y="4012357"/>
            <a:ext cx="3417730" cy="0"/>
          </a:xfrm>
          <a:prstGeom prst="line">
            <a:avLst/>
          </a:prstGeom>
          <a:ln w="76200"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30000"/>
                    <a:lumOff val="70000"/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CF244DB1-154C-0C46-AAB2-C3E874DD3025}"/>
              </a:ext>
            </a:extLst>
          </p:cNvPr>
          <p:cNvSpPr/>
          <p:nvPr/>
        </p:nvSpPr>
        <p:spPr>
          <a:xfrm>
            <a:off x="988758" y="2523205"/>
            <a:ext cx="644400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02. Les </a:t>
            </a:r>
            <a:r>
              <a:rPr lang="en-US" sz="3600" b="1" dirty="0" err="1">
                <a:solidFill>
                  <a:schemeClr val="bg1"/>
                </a:solidFill>
              </a:rPr>
              <a:t>évolutions</a:t>
            </a:r>
            <a:r>
              <a:rPr lang="en-US" sz="3600" b="1" dirty="0">
                <a:solidFill>
                  <a:schemeClr val="bg1"/>
                </a:solidFill>
              </a:rPr>
              <a:t> et </a:t>
            </a:r>
            <a:r>
              <a:rPr lang="fr-FR" sz="3600" b="1" dirty="0">
                <a:solidFill>
                  <a:schemeClr val="bg1"/>
                </a:solidFill>
              </a:rPr>
              <a:t>nouveautés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1429A2F-A815-BC4A-87EC-AAAE2C6A0E55}"/>
              </a:ext>
            </a:extLst>
          </p:cNvPr>
          <p:cNvSpPr/>
          <p:nvPr/>
        </p:nvSpPr>
        <p:spPr>
          <a:xfrm>
            <a:off x="988758" y="3461731"/>
            <a:ext cx="55366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03. </a:t>
            </a:r>
            <a:r>
              <a:rPr lang="en-US" sz="3600" b="1" dirty="0" err="1">
                <a:solidFill>
                  <a:schemeClr val="bg1"/>
                </a:solidFill>
              </a:rPr>
              <a:t>Tentatives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infructueuses</a:t>
            </a:r>
            <a:endParaRPr lang="fr-FR" sz="3600" b="1" dirty="0">
              <a:solidFill>
                <a:schemeClr val="bg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42AD2F38-E5C1-A44A-9D56-DDFDB64FAC1E}"/>
              </a:ext>
            </a:extLst>
          </p:cNvPr>
          <p:cNvSpPr/>
          <p:nvPr/>
        </p:nvSpPr>
        <p:spPr>
          <a:xfrm>
            <a:off x="988758" y="4407665"/>
            <a:ext cx="376378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04. Demonstration</a:t>
            </a:r>
            <a:endParaRPr lang="fr-FR" sz="3600" b="1" dirty="0">
              <a:solidFill>
                <a:schemeClr val="bg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C2D3912-3BCE-1345-ACA4-75B55F30FD34}"/>
              </a:ext>
            </a:extLst>
          </p:cNvPr>
          <p:cNvSpPr/>
          <p:nvPr/>
        </p:nvSpPr>
        <p:spPr>
          <a:xfrm>
            <a:off x="988757" y="5316295"/>
            <a:ext cx="29722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05. Conclusion</a:t>
            </a:r>
            <a:endParaRPr lang="fr-FR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4594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Top Corners Rounded 2">
            <a:extLst>
              <a:ext uri="{FF2B5EF4-FFF2-40B4-BE49-F238E27FC236}">
                <a16:creationId xmlns:a16="http://schemas.microsoft.com/office/drawing/2014/main" id="{9C730EC9-1EDD-42D6-A92C-F9923B45D3F0}"/>
              </a:ext>
            </a:extLst>
          </p:cNvPr>
          <p:cNvSpPr/>
          <p:nvPr/>
        </p:nvSpPr>
        <p:spPr>
          <a:xfrm rot="5400000">
            <a:off x="1285548" y="133010"/>
            <a:ext cx="4020889" cy="659198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1576EEE-078C-4672-9934-819CCC559B34}"/>
              </a:ext>
            </a:extLst>
          </p:cNvPr>
          <p:cNvGrpSpPr/>
          <p:nvPr/>
        </p:nvGrpSpPr>
        <p:grpSpPr>
          <a:xfrm>
            <a:off x="3435054" y="855406"/>
            <a:ext cx="8444316" cy="5147187"/>
            <a:chOff x="3161708" y="855406"/>
            <a:chExt cx="8444316" cy="5147187"/>
          </a:xfrm>
        </p:grpSpPr>
        <p:sp>
          <p:nvSpPr>
            <p:cNvPr id="2" name="Arc 1">
              <a:extLst>
                <a:ext uri="{FF2B5EF4-FFF2-40B4-BE49-F238E27FC236}">
                  <a16:creationId xmlns:a16="http://schemas.microsoft.com/office/drawing/2014/main" id="{D0DD1489-4064-47B9-89AC-3B8A4753C10A}"/>
                </a:ext>
              </a:extLst>
            </p:cNvPr>
            <p:cNvSpPr/>
            <p:nvPr/>
          </p:nvSpPr>
          <p:spPr>
            <a:xfrm>
              <a:off x="3161708" y="855406"/>
              <a:ext cx="5146369" cy="5147187"/>
            </a:xfrm>
            <a:prstGeom prst="arc">
              <a:avLst>
                <a:gd name="adj1" fmla="val 19053897"/>
                <a:gd name="adj2" fmla="val 2288551"/>
              </a:avLst>
            </a:prstGeom>
            <a:ln w="47625">
              <a:gradFill>
                <a:gsLst>
                  <a:gs pos="53100">
                    <a:schemeClr val="bg1">
                      <a:lumMod val="85000"/>
                    </a:schemeClr>
                  </a:gs>
                  <a:gs pos="0">
                    <a:schemeClr val="bg1">
                      <a:lumMod val="85000"/>
                      <a:alpha val="30000"/>
                    </a:schemeClr>
                  </a:gs>
                  <a:gs pos="100000">
                    <a:schemeClr val="bg1">
                      <a:lumMod val="85000"/>
                      <a:alpha val="25000"/>
                    </a:schemeClr>
                  </a:gs>
                </a:gsLst>
                <a:lin ang="5400000" scaled="1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E38F3BD0-6B31-4478-AB9E-E9488104076C}"/>
                </a:ext>
              </a:extLst>
            </p:cNvPr>
            <p:cNvSpPr/>
            <p:nvPr/>
          </p:nvSpPr>
          <p:spPr>
            <a:xfrm rot="16200000">
              <a:off x="7831043" y="2002986"/>
              <a:ext cx="281576" cy="28157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5C4DE47-E108-4D96-8DD9-D126F5FFF239}"/>
                </a:ext>
              </a:extLst>
            </p:cNvPr>
            <p:cNvSpPr/>
            <p:nvPr/>
          </p:nvSpPr>
          <p:spPr>
            <a:xfrm rot="16200000">
              <a:off x="8177485" y="3288212"/>
              <a:ext cx="281576" cy="28157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>
                <a:latin typeface="Beirut" charset="-78"/>
                <a:ea typeface="Beirut" charset="-78"/>
                <a:cs typeface="Beirut" charset="-78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6B806FC-BB5F-4E76-B72E-9164CAF2696B}"/>
                </a:ext>
              </a:extLst>
            </p:cNvPr>
            <p:cNvSpPr/>
            <p:nvPr/>
          </p:nvSpPr>
          <p:spPr>
            <a:xfrm rot="16200000">
              <a:off x="7928573" y="4434939"/>
              <a:ext cx="281576" cy="28157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>
                <a:latin typeface="Beirut" charset="-78"/>
                <a:ea typeface="Beirut" charset="-78"/>
                <a:cs typeface="Beirut" charset="-78"/>
              </a:endParaRP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55D4915D-AEB1-4A28-BC05-2798BF8A2E04}"/>
                </a:ext>
              </a:extLst>
            </p:cNvPr>
            <p:cNvGrpSpPr/>
            <p:nvPr/>
          </p:nvGrpSpPr>
          <p:grpSpPr>
            <a:xfrm>
              <a:off x="8459062" y="1767075"/>
              <a:ext cx="3146962" cy="1030396"/>
              <a:chOff x="8338597" y="1005574"/>
              <a:chExt cx="3146962" cy="1030396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837BFEEA-CE32-40A0-9702-F05A8C1F2DB5}"/>
                  </a:ext>
                </a:extLst>
              </p:cNvPr>
              <p:cNvSpPr/>
              <p:nvPr/>
            </p:nvSpPr>
            <p:spPr>
              <a:xfrm>
                <a:off x="8338597" y="1005574"/>
                <a:ext cx="3146962" cy="49616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80000"/>
                  </a:lnSpc>
                </a:pPr>
                <a:r>
                  <a:rPr lang="en-US" sz="32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ircular"/>
                  </a:rPr>
                  <a:t>Gagner</a:t>
                </a:r>
                <a:r>
                  <a:rPr lang="en-US" sz="3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ircular"/>
                  </a:rPr>
                  <a:t> du temps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0BED4F7F-5458-4A07-8B86-97A142E81E37}"/>
                  </a:ext>
                </a:extLst>
              </p:cNvPr>
              <p:cNvSpPr/>
              <p:nvPr/>
            </p:nvSpPr>
            <p:spPr>
              <a:xfrm>
                <a:off x="8338597" y="1389639"/>
                <a:ext cx="2871299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Avec des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résultats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précis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en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fonction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des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critères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.</a:t>
                </a:r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776227BC-D4F3-4CF6-9A8F-4D443858EDC6}"/>
                </a:ext>
              </a:extLst>
            </p:cNvPr>
            <p:cNvGrpSpPr/>
            <p:nvPr/>
          </p:nvGrpSpPr>
          <p:grpSpPr>
            <a:xfrm>
              <a:off x="8783466" y="3073628"/>
              <a:ext cx="2729094" cy="1021117"/>
              <a:chOff x="8245132" y="2019225"/>
              <a:chExt cx="2729094" cy="1021117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AC7F7EC8-D4D5-4828-B99B-358B66C24A4B}"/>
                  </a:ext>
                </a:extLst>
              </p:cNvPr>
              <p:cNvSpPr/>
              <p:nvPr/>
            </p:nvSpPr>
            <p:spPr>
              <a:xfrm>
                <a:off x="8245132" y="2019225"/>
                <a:ext cx="2729094" cy="49616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80000"/>
                  </a:lnSpc>
                </a:pPr>
                <a:r>
                  <a:rPr lang="en-US" sz="32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Intuitif</a:t>
                </a:r>
                <a:endParaRPr 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CB36AFE6-13E0-4F11-A2A3-EC4ECB31EC11}"/>
                  </a:ext>
                </a:extLst>
              </p:cNvPr>
              <p:cNvSpPr/>
              <p:nvPr/>
            </p:nvSpPr>
            <p:spPr>
              <a:xfrm>
                <a:off x="8245133" y="2394011"/>
                <a:ext cx="2729093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Grâce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à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une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interface simple et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efficace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.</a:t>
                </a:r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7CC96DF-AAA3-4267-B6A7-1F9D9F9DE90E}"/>
                </a:ext>
              </a:extLst>
            </p:cNvPr>
            <p:cNvGrpSpPr/>
            <p:nvPr/>
          </p:nvGrpSpPr>
          <p:grpSpPr>
            <a:xfrm>
              <a:off x="8459061" y="4196737"/>
              <a:ext cx="3146963" cy="1161408"/>
              <a:chOff x="8338596" y="3062173"/>
              <a:chExt cx="3146963" cy="1161408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C1C0CA4A-1429-46C8-A1BC-796939074BBA}"/>
                  </a:ext>
                </a:extLst>
              </p:cNvPr>
              <p:cNvSpPr/>
              <p:nvPr/>
            </p:nvSpPr>
            <p:spPr>
              <a:xfrm>
                <a:off x="8338596" y="3062173"/>
                <a:ext cx="3146963" cy="49616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80000"/>
                  </a:lnSpc>
                </a:pPr>
                <a:endParaRPr 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CEDE6C97-7ED5-4EAB-8049-807B5287F060}"/>
                  </a:ext>
                </a:extLst>
              </p:cNvPr>
              <p:cNvSpPr/>
              <p:nvPr/>
            </p:nvSpPr>
            <p:spPr>
              <a:xfrm>
                <a:off x="8338596" y="3577250"/>
                <a:ext cx="2743200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Retour sur les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données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avec </a:t>
                </a:r>
                <a:r>
                  <a:rPr lang="en-US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graphiques</a:t>
                </a:r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.</a:t>
                </a:r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C5B4AD4-C8DB-4155-B8E9-7A92F1E25CBF}"/>
              </a:ext>
            </a:extLst>
          </p:cNvPr>
          <p:cNvGrpSpPr/>
          <p:nvPr/>
        </p:nvGrpSpPr>
        <p:grpSpPr>
          <a:xfrm>
            <a:off x="307867" y="2019362"/>
            <a:ext cx="3613770" cy="2142154"/>
            <a:chOff x="2926454" y="1027410"/>
            <a:chExt cx="3613771" cy="1541904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6D8817F-2FAF-4CD2-863B-902F5878CF85}"/>
                </a:ext>
              </a:extLst>
            </p:cNvPr>
            <p:cNvSpPr/>
            <p:nvPr/>
          </p:nvSpPr>
          <p:spPr>
            <a:xfrm>
              <a:off x="2926454" y="1027410"/>
              <a:ext cx="2278957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4800" b="1" dirty="0">
                  <a:solidFill>
                    <a:schemeClr val="bg1"/>
                  </a:solidFill>
                </a:rPr>
                <a:t>Concept</a:t>
              </a:r>
            </a:p>
          </p:txBody>
        </p:sp>
        <p:sp>
          <p:nvSpPr>
            <p:cNvPr id="32" name="object 4">
              <a:extLst>
                <a:ext uri="{FF2B5EF4-FFF2-40B4-BE49-F238E27FC236}">
                  <a16:creationId xmlns:a16="http://schemas.microsoft.com/office/drawing/2014/main" id="{101F0457-0006-4E1A-B6B3-C3A266E7B674}"/>
                </a:ext>
              </a:extLst>
            </p:cNvPr>
            <p:cNvSpPr txBox="1"/>
            <p:nvPr/>
          </p:nvSpPr>
          <p:spPr>
            <a:xfrm>
              <a:off x="3140469" y="1882094"/>
              <a:ext cx="3399756" cy="687220"/>
            </a:xfrm>
            <a:prstGeom prst="rect">
              <a:avLst/>
            </a:prstGeom>
          </p:spPr>
          <p:txBody>
            <a:bodyPr vert="horz" wrap="square" lIns="0" tIns="31115" rIns="0" bIns="0" rtlCol="0">
              <a:spAutoFit/>
            </a:bodyPr>
            <a:lstStyle/>
            <a:p>
              <a:pPr marL="12700" marR="5080">
                <a:spcBef>
                  <a:spcPts val="245"/>
                </a:spcBef>
              </a:pPr>
              <a:r>
                <a:rPr lang="en-US" sz="2000" b="1" spc="135" dirty="0">
                  <a:solidFill>
                    <a:schemeClr val="bg1"/>
                  </a:solidFill>
                  <a:latin typeface="+mj-lt"/>
                  <a:cs typeface="Arial"/>
                </a:rPr>
                <a:t>Une application pour </a:t>
              </a:r>
              <a:r>
                <a:rPr lang="en-US" sz="2000" b="1" spc="135" dirty="0" err="1">
                  <a:solidFill>
                    <a:schemeClr val="bg1"/>
                  </a:solidFill>
                  <a:latin typeface="+mj-lt"/>
                  <a:cs typeface="Arial"/>
                </a:rPr>
                <a:t>rechercher</a:t>
              </a:r>
              <a:r>
                <a:rPr lang="en-US" sz="2000" b="1" spc="135" dirty="0">
                  <a:solidFill>
                    <a:schemeClr val="bg1"/>
                  </a:solidFill>
                  <a:latin typeface="+mj-lt"/>
                  <a:cs typeface="Arial"/>
                </a:rPr>
                <a:t> des appartements a la location </a:t>
              </a:r>
              <a:endParaRPr sz="2000" dirty="0">
                <a:solidFill>
                  <a:schemeClr val="bg1"/>
                </a:solidFill>
                <a:latin typeface="+mj-lt"/>
                <a:cs typeface="Arial"/>
              </a:endParaRP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822D7BC4-8140-41CF-B5C7-BB5453B3CED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76" b="95719" l="9962" r="89984">
                        <a14:foregroundMark x1="40038" y1="93336" x2="63866" y2="90307"/>
                        <a14:foregroundMark x1="46904" y1="88489" x2="40603" y2="88288"/>
                        <a14:foregroundMark x1="40603" y1="88288" x2="36160" y2="90994"/>
                        <a14:foregroundMark x1="36160" y1="90994" x2="40442" y2="95719"/>
                        <a14:foregroundMark x1="40442" y1="95719" x2="45019" y2="94952"/>
                        <a14:backgroundMark x1="41519" y1="98183" x2="46554" y2="98667"/>
                        <a14:backgroundMark x1="46554" y1="98667" x2="47038" y2="983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890" t="11641" r="24005" b="1799"/>
          <a:stretch/>
        </p:blipFill>
        <p:spPr>
          <a:xfrm>
            <a:off x="3623964" y="855406"/>
            <a:ext cx="4502462" cy="5186016"/>
          </a:xfrm>
          <a:prstGeom prst="rect">
            <a:avLst/>
          </a:prstGeom>
          <a:effectLst>
            <a:outerShdw blurRad="558800" dist="76200" dir="8100000" algn="tr" rotWithShape="0">
              <a:prstClr val="black">
                <a:alpha val="20000"/>
              </a:prstClr>
            </a:outerShdw>
          </a:effec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t>3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B3BDF4-9379-F84F-A074-3C53DA8FAC13}"/>
              </a:ext>
            </a:extLst>
          </p:cNvPr>
          <p:cNvSpPr/>
          <p:nvPr/>
        </p:nvSpPr>
        <p:spPr>
          <a:xfrm>
            <a:off x="169333" y="276705"/>
            <a:ext cx="1230489" cy="110894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E63DF3E-5112-B94E-9915-F5C8D1756845}"/>
              </a:ext>
            </a:extLst>
          </p:cNvPr>
          <p:cNvSpPr/>
          <p:nvPr/>
        </p:nvSpPr>
        <p:spPr>
          <a:xfrm>
            <a:off x="8732406" y="4327646"/>
            <a:ext cx="3053499" cy="4961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Vue </a:t>
            </a:r>
            <a:r>
              <a:rPr lang="en-US" sz="3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d’ensemble</a:t>
            </a:r>
            <a:endParaRPr 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1227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Evolutions et </a:t>
            </a:r>
            <a:r>
              <a:rPr lang="en-US" dirty="0" err="1"/>
              <a:t>nouveautés</a:t>
            </a:r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B7AC7E5-A4D9-4B78-ADDD-2F914FBDD086}"/>
              </a:ext>
            </a:extLst>
          </p:cNvPr>
          <p:cNvGrpSpPr/>
          <p:nvPr/>
        </p:nvGrpSpPr>
        <p:grpSpPr>
          <a:xfrm>
            <a:off x="1091352" y="1918814"/>
            <a:ext cx="9645922" cy="4294909"/>
            <a:chOff x="1225510" y="2209555"/>
            <a:chExt cx="9491786" cy="3332263"/>
          </a:xfrm>
          <a:effectLst/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19720A0-D121-4DAA-A228-EA5F70A9B693}"/>
                </a:ext>
              </a:extLst>
            </p:cNvPr>
            <p:cNvGrpSpPr/>
            <p:nvPr/>
          </p:nvGrpSpPr>
          <p:grpSpPr>
            <a:xfrm>
              <a:off x="1225510" y="2209555"/>
              <a:ext cx="9491783" cy="1572736"/>
              <a:chOff x="1225510" y="2209555"/>
              <a:chExt cx="9491783" cy="1572736"/>
            </a:xfrm>
          </p:grpSpPr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688C156B-7758-48D4-8F22-6DC7E4FF2F18}"/>
                  </a:ext>
                </a:extLst>
              </p:cNvPr>
              <p:cNvSpPr/>
              <p:nvPr/>
            </p:nvSpPr>
            <p:spPr>
              <a:xfrm>
                <a:off x="1225510" y="2209555"/>
                <a:ext cx="2927015" cy="1572736"/>
              </a:xfrm>
              <a:prstGeom prst="roundRect">
                <a:avLst>
                  <a:gd name="adj" fmla="val 488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203200" dist="38100" dir="2700000" sx="97000" sy="97000" algn="tl" rotWithShape="0">
                  <a:prstClr val="black">
                    <a:alpha val="4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63D58DFE-112B-492E-B693-8098C740B6A4}"/>
                  </a:ext>
                </a:extLst>
              </p:cNvPr>
              <p:cNvSpPr/>
              <p:nvPr/>
            </p:nvSpPr>
            <p:spPr>
              <a:xfrm>
                <a:off x="4563225" y="2209555"/>
                <a:ext cx="2747487" cy="1572736"/>
              </a:xfrm>
              <a:prstGeom prst="roundRect">
                <a:avLst>
                  <a:gd name="adj" fmla="val 488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203200" dist="38100" dir="2700000" sx="97000" sy="97000" algn="tl" rotWithShape="0">
                  <a:prstClr val="black">
                    <a:alpha val="4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" name="Rectangle: Rounded Corners 9">
                <a:extLst>
                  <a:ext uri="{FF2B5EF4-FFF2-40B4-BE49-F238E27FC236}">
                    <a16:creationId xmlns:a16="http://schemas.microsoft.com/office/drawing/2014/main" id="{4B7C325B-3A14-4D25-9AA8-2AE82BE96148}"/>
                  </a:ext>
                </a:extLst>
              </p:cNvPr>
              <p:cNvSpPr/>
              <p:nvPr/>
            </p:nvSpPr>
            <p:spPr>
              <a:xfrm>
                <a:off x="7900939" y="2209555"/>
                <a:ext cx="2816354" cy="1572736"/>
              </a:xfrm>
              <a:prstGeom prst="roundRect">
                <a:avLst>
                  <a:gd name="adj" fmla="val 488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203200" dist="38100" dir="2700000" sx="97000" sy="97000" algn="tl" rotWithShape="0">
                  <a:prstClr val="black">
                    <a:alpha val="4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en-US" dirty="0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2CDA4D3-EEF0-47BA-BD01-1DC0B7519F3C}"/>
                </a:ext>
              </a:extLst>
            </p:cNvPr>
            <p:cNvGrpSpPr/>
            <p:nvPr/>
          </p:nvGrpSpPr>
          <p:grpSpPr>
            <a:xfrm>
              <a:off x="1225510" y="3969082"/>
              <a:ext cx="9491786" cy="1572736"/>
              <a:chOff x="1225510" y="2209555"/>
              <a:chExt cx="9491786" cy="1572736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4034CF63-D1C1-4591-9D1F-C9171C66321F}"/>
                  </a:ext>
                </a:extLst>
              </p:cNvPr>
              <p:cNvSpPr/>
              <p:nvPr/>
            </p:nvSpPr>
            <p:spPr>
              <a:xfrm>
                <a:off x="1225510" y="2209555"/>
                <a:ext cx="2927015" cy="1572736"/>
              </a:xfrm>
              <a:prstGeom prst="roundRect">
                <a:avLst>
                  <a:gd name="adj" fmla="val 488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203200" dist="38100" dir="2700000" sx="97000" sy="97000" algn="tl" rotWithShape="0">
                  <a:prstClr val="black">
                    <a:alpha val="4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02EA6A16-83ED-4337-AC2F-D31F5848E850}"/>
                  </a:ext>
                </a:extLst>
              </p:cNvPr>
              <p:cNvSpPr/>
              <p:nvPr/>
            </p:nvSpPr>
            <p:spPr>
              <a:xfrm>
                <a:off x="4563225" y="2209555"/>
                <a:ext cx="2747487" cy="1572736"/>
              </a:xfrm>
              <a:prstGeom prst="roundRect">
                <a:avLst>
                  <a:gd name="adj" fmla="val 488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203200" dist="38100" dir="2700000" sx="97000" sy="97000" algn="tl" rotWithShape="0">
                  <a:prstClr val="black">
                    <a:alpha val="4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3EB3F412-2A2C-4F78-9CAC-9B97B23F8971}"/>
                  </a:ext>
                </a:extLst>
              </p:cNvPr>
              <p:cNvSpPr/>
              <p:nvPr/>
            </p:nvSpPr>
            <p:spPr>
              <a:xfrm>
                <a:off x="7900940" y="2209555"/>
                <a:ext cx="2816356" cy="1572736"/>
              </a:xfrm>
              <a:prstGeom prst="roundRect">
                <a:avLst>
                  <a:gd name="adj" fmla="val 4888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203200" dist="38100" dir="2700000" sx="97000" sy="97000" algn="tl" rotWithShape="0">
                  <a:prstClr val="black">
                    <a:alpha val="4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E75777E-2E47-453F-ACBA-3EC4F88D9F16}"/>
              </a:ext>
            </a:extLst>
          </p:cNvPr>
          <p:cNvGrpSpPr/>
          <p:nvPr/>
        </p:nvGrpSpPr>
        <p:grpSpPr>
          <a:xfrm>
            <a:off x="1274619" y="2581701"/>
            <a:ext cx="9462652" cy="1017813"/>
            <a:chOff x="1995055" y="2136766"/>
            <a:chExt cx="9462652" cy="906963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67DF01C-A870-42B2-9FD0-7152ACC8B92B}"/>
                </a:ext>
              </a:extLst>
            </p:cNvPr>
            <p:cNvGrpSpPr/>
            <p:nvPr/>
          </p:nvGrpSpPr>
          <p:grpSpPr>
            <a:xfrm>
              <a:off x="1995055" y="2136766"/>
              <a:ext cx="2608836" cy="867396"/>
              <a:chOff x="1343503" y="3039512"/>
              <a:chExt cx="2608836" cy="867396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D6563069-6DA2-4266-8C94-C1092281803B}"/>
                  </a:ext>
                </a:extLst>
              </p:cNvPr>
              <p:cNvSpPr/>
              <p:nvPr/>
            </p:nvSpPr>
            <p:spPr>
              <a:xfrm>
                <a:off x="1352430" y="3039512"/>
                <a:ext cx="1529906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Package plot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8B1E1CE3-BBB1-4ADC-B9E0-CE8C3F309DBF}"/>
                  </a:ext>
                </a:extLst>
              </p:cNvPr>
              <p:cNvSpPr/>
              <p:nvPr/>
            </p:nvSpPr>
            <p:spPr>
              <a:xfrm>
                <a:off x="1343503" y="3440672"/>
                <a:ext cx="2608836" cy="46623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Nouveau package pour faire des representations </a:t>
                </a:r>
                <a:r>
                  <a:rPr lang="en-US" sz="14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graphiques</a:t>
                </a:r>
                <a:r>
                  <a:rPr 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.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F3787D0-F60A-4AB4-BED2-53F8DD1E9BFA}"/>
                </a:ext>
              </a:extLst>
            </p:cNvPr>
            <p:cNvGrpSpPr/>
            <p:nvPr/>
          </p:nvGrpSpPr>
          <p:grpSpPr>
            <a:xfrm>
              <a:off x="5332882" y="2136766"/>
              <a:ext cx="2466106" cy="866346"/>
              <a:chOff x="1259256" y="3039512"/>
              <a:chExt cx="2466106" cy="866346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F8C95A2-74DD-4E7C-8D05-8676429E1280}"/>
                  </a:ext>
                </a:extLst>
              </p:cNvPr>
              <p:cNvSpPr/>
              <p:nvPr/>
            </p:nvSpPr>
            <p:spPr>
              <a:xfrm>
                <a:off x="1352430" y="3039512"/>
                <a:ext cx="1613134" cy="35653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0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Histogramme</a:t>
                </a:r>
                <a:endParaRPr 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31ABED9-5174-40ED-814E-58DB0A2315B2}"/>
                  </a:ext>
                </a:extLst>
              </p:cNvPr>
              <p:cNvSpPr/>
              <p:nvPr/>
            </p:nvSpPr>
            <p:spPr>
              <a:xfrm>
                <a:off x="1259256" y="3439622"/>
                <a:ext cx="2466106" cy="46623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Une </a:t>
                </a:r>
                <a:r>
                  <a:rPr lang="en-US" sz="14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classe</a:t>
                </a:r>
                <a:r>
                  <a:rPr 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qui </a:t>
                </a:r>
                <a:r>
                  <a:rPr lang="en-US" sz="14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permet</a:t>
                </a:r>
                <a:r>
                  <a:rPr 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de </a:t>
                </a:r>
                <a:r>
                  <a:rPr lang="en-US" sz="14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generer</a:t>
                </a:r>
                <a:r>
                  <a:rPr 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des </a:t>
                </a:r>
                <a:r>
                  <a:rPr lang="en-US" sz="14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histogrammes</a:t>
                </a:r>
                <a:r>
                  <a:rPr 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.</a:t>
                </a: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4E3E1F09-0B52-4B26-9865-EA5D8485CB4B}"/>
                </a:ext>
              </a:extLst>
            </p:cNvPr>
            <p:cNvGrpSpPr/>
            <p:nvPr/>
          </p:nvGrpSpPr>
          <p:grpSpPr>
            <a:xfrm>
              <a:off x="8678697" y="2158839"/>
              <a:ext cx="2779010" cy="884890"/>
              <a:chOff x="1224561" y="3061585"/>
              <a:chExt cx="2779010" cy="884890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3324E96-0108-4366-AF47-CE30E954D49C}"/>
                  </a:ext>
                </a:extLst>
              </p:cNvPr>
              <p:cNvSpPr/>
              <p:nvPr/>
            </p:nvSpPr>
            <p:spPr>
              <a:xfrm>
                <a:off x="1224561" y="3061585"/>
                <a:ext cx="2513188" cy="32910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Statistique</a:t>
                </a:r>
                <a:r>
                  <a:rPr lang="en-US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appartement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068D9EF0-397A-4CB3-9E84-776CCB513934}"/>
                  </a:ext>
                </a:extLst>
              </p:cNvPr>
              <p:cNvSpPr/>
              <p:nvPr/>
            </p:nvSpPr>
            <p:spPr>
              <a:xfrm>
                <a:off x="1271643" y="3480239"/>
                <a:ext cx="2731928" cy="46623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Permet</a:t>
                </a:r>
                <a:r>
                  <a:rPr 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de </a:t>
                </a:r>
                <a:r>
                  <a:rPr lang="en-US" sz="14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générer</a:t>
                </a:r>
                <a:r>
                  <a:rPr 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des </a:t>
                </a:r>
                <a:r>
                  <a:rPr lang="en-US" sz="14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statistiques</a:t>
                </a:r>
                <a:r>
                  <a:rPr 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sur les n appartements.</a:t>
                </a:r>
              </a:p>
            </p:txBody>
          </p:sp>
        </p:grp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5983EF6-6A61-4235-A387-5896DA806B8B}"/>
              </a:ext>
            </a:extLst>
          </p:cNvPr>
          <p:cNvGrpSpPr/>
          <p:nvPr/>
        </p:nvGrpSpPr>
        <p:grpSpPr>
          <a:xfrm>
            <a:off x="1274618" y="4346208"/>
            <a:ext cx="10006384" cy="1636745"/>
            <a:chOff x="1274618" y="4302666"/>
            <a:chExt cx="10006384" cy="1636745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40E7482-5934-49CB-AECB-59F2403DD4F8}"/>
                </a:ext>
              </a:extLst>
            </p:cNvPr>
            <p:cNvGrpSpPr/>
            <p:nvPr/>
          </p:nvGrpSpPr>
          <p:grpSpPr>
            <a:xfrm>
              <a:off x="1274618" y="4771166"/>
              <a:ext cx="10006384" cy="1168245"/>
              <a:chOff x="1995054" y="2108345"/>
              <a:chExt cx="10006384" cy="1168245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BE1DAC44-D119-43C9-BF20-5353791AB9DA}"/>
                  </a:ext>
                </a:extLst>
              </p:cNvPr>
              <p:cNvGrpSpPr/>
              <p:nvPr/>
            </p:nvGrpSpPr>
            <p:grpSpPr>
              <a:xfrm>
                <a:off x="1995054" y="2136766"/>
                <a:ext cx="2608837" cy="924380"/>
                <a:chOff x="1343502" y="3039512"/>
                <a:chExt cx="2608837" cy="924380"/>
              </a:xfrm>
            </p:grpSpPr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F5D4ACDC-CA74-43D8-8ECB-DE484684FBD0}"/>
                    </a:ext>
                  </a:extLst>
                </p:cNvPr>
                <p:cNvSpPr/>
                <p:nvPr/>
              </p:nvSpPr>
              <p:spPr>
                <a:xfrm>
                  <a:off x="1352430" y="3039512"/>
                  <a:ext cx="2034531" cy="4001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Amelioration GUI</a:t>
                  </a:r>
                </a:p>
              </p:txBody>
            </p:sp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EEDBED5B-D293-407B-9999-C38CDA877ACD}"/>
                    </a:ext>
                  </a:extLst>
                </p:cNvPr>
                <p:cNvSpPr/>
                <p:nvPr/>
              </p:nvSpPr>
              <p:spPr>
                <a:xfrm>
                  <a:off x="1343502" y="3440672"/>
                  <a:ext cx="2608837" cy="52322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400" dirty="0" err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Connexion</a:t>
                  </a:r>
                  <a:r>
                    <a:rPr lang="en-US" sz="14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 </a:t>
                  </a:r>
                  <a:r>
                    <a:rPr lang="en-US" sz="1400" dirty="0" err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d’une</a:t>
                  </a:r>
                  <a:r>
                    <a:rPr lang="en-US" sz="14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 interface a </a:t>
                  </a:r>
                  <a:r>
                    <a:rPr lang="en-US" sz="1400" dirty="0" err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l’application</a:t>
                  </a:r>
                  <a:r>
                    <a:rPr lang="en-US" sz="14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 </a:t>
                  </a:r>
                  <a:r>
                    <a:rPr lang="en-US" sz="1400" dirty="0" err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principale</a:t>
                  </a:r>
                  <a:r>
                    <a:rPr lang="en-US" sz="14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.</a:t>
                  </a:r>
                </a:p>
              </p:txBody>
            </p: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4B1BAA8F-6E49-41E8-8A86-7F00654D263E}"/>
                  </a:ext>
                </a:extLst>
              </p:cNvPr>
              <p:cNvGrpSpPr/>
              <p:nvPr/>
            </p:nvGrpSpPr>
            <p:grpSpPr>
              <a:xfrm>
                <a:off x="5417129" y="2136766"/>
                <a:ext cx="2161308" cy="924380"/>
                <a:chOff x="1343503" y="3039512"/>
                <a:chExt cx="2161308" cy="924380"/>
              </a:xfrm>
            </p:grpSpPr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167E8C86-A357-4675-8B23-4BFE02784287}"/>
                    </a:ext>
                  </a:extLst>
                </p:cNvPr>
                <p:cNvSpPr/>
                <p:nvPr/>
              </p:nvSpPr>
              <p:spPr>
                <a:xfrm>
                  <a:off x="1352430" y="3039512"/>
                  <a:ext cx="1706173" cy="4001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sz="2000" b="1" dirty="0" err="1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ValueFunction</a:t>
                  </a:r>
                  <a:endParaRPr lang="en-US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6BE16C83-DDCE-4F2F-825E-8EB87A4911FE}"/>
                    </a:ext>
                  </a:extLst>
                </p:cNvPr>
                <p:cNvSpPr/>
                <p:nvPr/>
              </p:nvSpPr>
              <p:spPr>
                <a:xfrm>
                  <a:off x="1343503" y="3440672"/>
                  <a:ext cx="2161308" cy="52322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4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Amelioration de la </a:t>
                  </a:r>
                  <a:r>
                    <a:rPr lang="en-US" sz="1400" dirty="0" err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fonction</a:t>
                  </a:r>
                  <a:r>
                    <a:rPr lang="en-US" sz="14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 de </a:t>
                  </a:r>
                  <a:r>
                    <a:rPr lang="en-US" sz="1400" dirty="0" err="1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valeur</a:t>
                  </a:r>
                  <a:r>
                    <a:rPr lang="en-US" sz="14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.</a:t>
                  </a:r>
                </a:p>
              </p:txBody>
            </p:sp>
          </p:grp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1A59ED93-9D9E-4ED2-AC81-AEF3E6DA1D98}"/>
                  </a:ext>
                </a:extLst>
              </p:cNvPr>
              <p:cNvGrpSpPr/>
              <p:nvPr/>
            </p:nvGrpSpPr>
            <p:grpSpPr>
              <a:xfrm>
                <a:off x="8640635" y="2108345"/>
                <a:ext cx="3360803" cy="1168245"/>
                <a:chOff x="1186499" y="3011091"/>
                <a:chExt cx="3360803" cy="1168245"/>
              </a:xfrm>
            </p:grpSpPr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93E4FE84-51A5-452A-A734-9F3722E67829}"/>
                    </a:ext>
                  </a:extLst>
                </p:cNvPr>
                <p:cNvSpPr/>
                <p:nvPr/>
              </p:nvSpPr>
              <p:spPr>
                <a:xfrm>
                  <a:off x="1186499" y="3011091"/>
                  <a:ext cx="3360803" cy="369332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fr-FR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Une documentation pérenne</a:t>
                  </a:r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74675856-83FC-42F7-8F52-D4E8A3DAE2EF}"/>
                    </a:ext>
                  </a:extLst>
                </p:cNvPr>
                <p:cNvSpPr/>
                <p:nvPr/>
              </p:nvSpPr>
              <p:spPr>
                <a:xfrm>
                  <a:off x="1343503" y="3440672"/>
                  <a:ext cx="2660070" cy="73866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4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rPr>
                    <a:t>Creation de nouvelle documentation et amelioration de </a:t>
                  </a:r>
                  <a:r>
                    <a:rPr lang="en-US" sz="1400" dirty="0" err="1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rPr>
                    <a:t>l’ancienne</a:t>
                  </a:r>
                  <a:r>
                    <a:rPr lang="en-US" sz="14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rPr>
                    <a:t>.</a:t>
                  </a:r>
                </a:p>
              </p:txBody>
            </p:sp>
          </p:grpSp>
        </p:grp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60EF82CB-2C86-41F4-A4F4-D0107232E55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93651" y="4303577"/>
              <a:ext cx="485636" cy="485636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DC355944-4829-4EC8-AC09-37831FA02B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911" t="12973" r="13878" b="12973"/>
            <a:stretch/>
          </p:blipFill>
          <p:spPr>
            <a:xfrm>
              <a:off x="8175491" y="4302666"/>
              <a:ext cx="440847" cy="487457"/>
            </a:xfrm>
            <a:prstGeom prst="rect">
              <a:avLst/>
            </a:prstGeom>
          </p:spPr>
        </p:pic>
      </p:grpSp>
      <p:sp>
        <p:nvSpPr>
          <p:cNvPr id="37" name="Slide Number Placeholder 3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4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8377F46-1C11-7744-A33B-1E58787F9CAB}"/>
              </a:ext>
            </a:extLst>
          </p:cNvPr>
          <p:cNvSpPr/>
          <p:nvPr/>
        </p:nvSpPr>
        <p:spPr>
          <a:xfrm>
            <a:off x="169333" y="276705"/>
            <a:ext cx="1230489" cy="115740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1ADE03-40E3-ED4F-B968-C741319C3EAE}"/>
              </a:ext>
            </a:extLst>
          </p:cNvPr>
          <p:cNvSpPr/>
          <p:nvPr/>
        </p:nvSpPr>
        <p:spPr>
          <a:xfrm>
            <a:off x="8077203" y="4305835"/>
            <a:ext cx="705553" cy="57434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A2BF76A-5F37-5142-92C6-E185D85C97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6405" y="1982280"/>
            <a:ext cx="860338" cy="610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Graphique 39" descr="Graphique à barres contour">
            <a:extLst>
              <a:ext uri="{FF2B5EF4-FFF2-40B4-BE49-F238E27FC236}">
                <a16:creationId xmlns:a16="http://schemas.microsoft.com/office/drawing/2014/main" id="{CFD42AB9-D391-FF41-80D3-DC331056CE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21000" y="2000971"/>
            <a:ext cx="679954" cy="679954"/>
          </a:xfrm>
          <a:prstGeom prst="rect">
            <a:avLst/>
          </a:prstGeom>
        </p:spPr>
      </p:pic>
      <p:pic>
        <p:nvPicPr>
          <p:cNvPr id="42" name="Graphique 41" descr="Distribution normale contour">
            <a:extLst>
              <a:ext uri="{FF2B5EF4-FFF2-40B4-BE49-F238E27FC236}">
                <a16:creationId xmlns:a16="http://schemas.microsoft.com/office/drawing/2014/main" id="{DF68416F-E86C-6049-AAB3-7303B03597E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140514" y="1982280"/>
            <a:ext cx="768631" cy="768631"/>
          </a:xfrm>
          <a:prstGeom prst="rect">
            <a:avLst/>
          </a:prstGeom>
        </p:spPr>
      </p:pic>
      <p:pic>
        <p:nvPicPr>
          <p:cNvPr id="51" name="Graphique 50" descr="Engrenages avec un remplissage uni">
            <a:extLst>
              <a:ext uri="{FF2B5EF4-FFF2-40B4-BE49-F238E27FC236}">
                <a16:creationId xmlns:a16="http://schemas.microsoft.com/office/drawing/2014/main" id="{BF14544D-392C-6C4A-99FE-9F49239D919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784249" y="4219988"/>
            <a:ext cx="679954" cy="622091"/>
          </a:xfrm>
          <a:prstGeom prst="rect">
            <a:avLst/>
          </a:prstGeom>
        </p:spPr>
      </p:pic>
      <p:pic>
        <p:nvPicPr>
          <p:cNvPr id="53" name="Graphique 52" descr="Liste de contrôle avec un remplissage uni">
            <a:extLst>
              <a:ext uri="{FF2B5EF4-FFF2-40B4-BE49-F238E27FC236}">
                <a16:creationId xmlns:a16="http://schemas.microsoft.com/office/drawing/2014/main" id="{F02943E0-1D9C-814C-B572-B32C32B2B38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8140514" y="4218514"/>
            <a:ext cx="605257" cy="605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84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EC40F3D8-CE00-46FC-8EAB-0CDD938F82C7}"/>
              </a:ext>
            </a:extLst>
          </p:cNvPr>
          <p:cNvGrpSpPr/>
          <p:nvPr/>
        </p:nvGrpSpPr>
        <p:grpSpPr>
          <a:xfrm>
            <a:off x="2876928" y="384242"/>
            <a:ext cx="6201505" cy="5955302"/>
            <a:chOff x="4796166" y="285612"/>
            <a:chExt cx="6692574" cy="5955302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C642FF15-9466-46B9-853B-EC08844F9307}"/>
                </a:ext>
              </a:extLst>
            </p:cNvPr>
            <p:cNvGrpSpPr/>
            <p:nvPr/>
          </p:nvGrpSpPr>
          <p:grpSpPr>
            <a:xfrm>
              <a:off x="4796166" y="1554698"/>
              <a:ext cx="6692574" cy="4686216"/>
              <a:chOff x="4796166" y="1554698"/>
              <a:chExt cx="6692574" cy="4686216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B3F580E0-C421-425F-9595-F8080AE26748}"/>
                  </a:ext>
                </a:extLst>
              </p:cNvPr>
              <p:cNvGrpSpPr/>
              <p:nvPr/>
            </p:nvGrpSpPr>
            <p:grpSpPr>
              <a:xfrm>
                <a:off x="4796166" y="1554698"/>
                <a:ext cx="6692574" cy="4686216"/>
                <a:chOff x="4801332" y="774303"/>
                <a:chExt cx="6692574" cy="5309396"/>
              </a:xfrm>
            </p:grpSpPr>
            <p:sp>
              <p:nvSpPr>
                <p:cNvPr id="17" name="Rectangle: Rounded Corners 16">
                  <a:extLst>
                    <a:ext uri="{FF2B5EF4-FFF2-40B4-BE49-F238E27FC236}">
                      <a16:creationId xmlns:a16="http://schemas.microsoft.com/office/drawing/2014/main" id="{0803D9AC-BF64-4C63-8BBD-321808E0DD6B}"/>
                    </a:ext>
                  </a:extLst>
                </p:cNvPr>
                <p:cNvSpPr/>
                <p:nvPr/>
              </p:nvSpPr>
              <p:spPr>
                <a:xfrm>
                  <a:off x="4801332" y="2656659"/>
                  <a:ext cx="5287224" cy="1544685"/>
                </a:xfrm>
                <a:prstGeom prst="roundRect">
                  <a:avLst>
                    <a:gd name="adj" fmla="val 606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88594203-3A90-4651-AB1D-463AE1763B85}"/>
                    </a:ext>
                  </a:extLst>
                </p:cNvPr>
                <p:cNvGrpSpPr/>
                <p:nvPr/>
              </p:nvGrpSpPr>
              <p:grpSpPr>
                <a:xfrm>
                  <a:off x="5676077" y="774303"/>
                  <a:ext cx="5817829" cy="1544685"/>
                  <a:chOff x="5676077" y="774303"/>
                  <a:chExt cx="5817829" cy="1544685"/>
                </a:xfrm>
              </p:grpSpPr>
              <p:sp>
                <p:nvSpPr>
                  <p:cNvPr id="12" name="Rectangle: Rounded Corners 11">
                    <a:extLst>
                      <a:ext uri="{FF2B5EF4-FFF2-40B4-BE49-F238E27FC236}">
                        <a16:creationId xmlns:a16="http://schemas.microsoft.com/office/drawing/2014/main" id="{CEFAFCC0-AD18-4220-B052-9C5B7AA63DF5}"/>
                      </a:ext>
                    </a:extLst>
                  </p:cNvPr>
                  <p:cNvSpPr/>
                  <p:nvPr/>
                </p:nvSpPr>
                <p:spPr>
                  <a:xfrm>
                    <a:off x="5676077" y="774303"/>
                    <a:ext cx="5817829" cy="1544685"/>
                  </a:xfrm>
                  <a:prstGeom prst="roundRect">
                    <a:avLst>
                      <a:gd name="adj" fmla="val 6060"/>
                    </a:avLst>
                  </a:prstGeom>
                  <a:solidFill>
                    <a:schemeClr val="bg1">
                      <a:alpha val="0"/>
                    </a:schemeClr>
                  </a:solidFill>
                  <a:ln w="12700">
                    <a:solidFill>
                      <a:schemeClr val="bg1">
                        <a:lumMod val="85000"/>
                      </a:schemeClr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US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endParaRPr>
                  </a:p>
                </p:txBody>
              </p:sp>
              <p:sp>
                <p:nvSpPr>
                  <p:cNvPr id="14" name="Freeform 53">
                    <a:extLst>
                      <a:ext uri="{FF2B5EF4-FFF2-40B4-BE49-F238E27FC236}">
                        <a16:creationId xmlns:a16="http://schemas.microsoft.com/office/drawing/2014/main" id="{357CDB2E-69EA-4AC2-8131-2253E721824A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290120" y="1194480"/>
                    <a:ext cx="713186" cy="518347"/>
                  </a:xfrm>
                  <a:custGeom>
                    <a:avLst/>
                    <a:gdLst>
                      <a:gd name="T0" fmla="*/ 91 w 143"/>
                      <a:gd name="T1" fmla="*/ 11 h 104"/>
                      <a:gd name="T2" fmla="*/ 92 w 143"/>
                      <a:gd name="T3" fmla="*/ 8 h 104"/>
                      <a:gd name="T4" fmla="*/ 78 w 143"/>
                      <a:gd name="T5" fmla="*/ 6 h 104"/>
                      <a:gd name="T6" fmla="*/ 76 w 143"/>
                      <a:gd name="T7" fmla="*/ 10 h 104"/>
                      <a:gd name="T8" fmla="*/ 84 w 143"/>
                      <a:gd name="T9" fmla="*/ 11 h 104"/>
                      <a:gd name="T10" fmla="*/ 1 w 143"/>
                      <a:gd name="T11" fmla="*/ 80 h 104"/>
                      <a:gd name="T12" fmla="*/ 18 w 143"/>
                      <a:gd name="T13" fmla="*/ 81 h 104"/>
                      <a:gd name="T14" fmla="*/ 33 w 143"/>
                      <a:gd name="T15" fmla="*/ 103 h 104"/>
                      <a:gd name="T16" fmla="*/ 15 w 143"/>
                      <a:gd name="T17" fmla="*/ 102 h 104"/>
                      <a:gd name="T18" fmla="*/ 1 w 143"/>
                      <a:gd name="T19" fmla="*/ 80 h 104"/>
                      <a:gd name="T20" fmla="*/ 142 w 143"/>
                      <a:gd name="T21" fmla="*/ 73 h 104"/>
                      <a:gd name="T22" fmla="*/ 131 w 143"/>
                      <a:gd name="T23" fmla="*/ 71 h 104"/>
                      <a:gd name="T24" fmla="*/ 101 w 143"/>
                      <a:gd name="T25" fmla="*/ 81 h 104"/>
                      <a:gd name="T26" fmla="*/ 105 w 143"/>
                      <a:gd name="T27" fmla="*/ 88 h 104"/>
                      <a:gd name="T28" fmla="*/ 73 w 143"/>
                      <a:gd name="T29" fmla="*/ 91 h 104"/>
                      <a:gd name="T30" fmla="*/ 92 w 143"/>
                      <a:gd name="T31" fmla="*/ 91 h 104"/>
                      <a:gd name="T32" fmla="*/ 100 w 143"/>
                      <a:gd name="T33" fmla="*/ 83 h 104"/>
                      <a:gd name="T34" fmla="*/ 77 w 143"/>
                      <a:gd name="T35" fmla="*/ 78 h 104"/>
                      <a:gd name="T36" fmla="*/ 46 w 143"/>
                      <a:gd name="T37" fmla="*/ 75 h 104"/>
                      <a:gd name="T38" fmla="*/ 22 w 143"/>
                      <a:gd name="T39" fmla="*/ 80 h 104"/>
                      <a:gd name="T40" fmla="*/ 40 w 143"/>
                      <a:gd name="T41" fmla="*/ 96 h 104"/>
                      <a:gd name="T42" fmla="*/ 66 w 143"/>
                      <a:gd name="T43" fmla="*/ 100 h 104"/>
                      <a:gd name="T44" fmla="*/ 90 w 143"/>
                      <a:gd name="T45" fmla="*/ 103 h 104"/>
                      <a:gd name="T46" fmla="*/ 105 w 143"/>
                      <a:gd name="T47" fmla="*/ 97 h 104"/>
                      <a:gd name="T48" fmla="*/ 142 w 143"/>
                      <a:gd name="T49" fmla="*/ 73 h 104"/>
                      <a:gd name="T50" fmla="*/ 82 w 143"/>
                      <a:gd name="T51" fmla="*/ 46 h 104"/>
                      <a:gd name="T52" fmla="*/ 76 w 143"/>
                      <a:gd name="T53" fmla="*/ 40 h 104"/>
                      <a:gd name="T54" fmla="*/ 82 w 143"/>
                      <a:gd name="T55" fmla="*/ 35 h 104"/>
                      <a:gd name="T56" fmla="*/ 86 w 143"/>
                      <a:gd name="T57" fmla="*/ 29 h 104"/>
                      <a:gd name="T58" fmla="*/ 92 w 143"/>
                      <a:gd name="T59" fmla="*/ 35 h 104"/>
                      <a:gd name="T60" fmla="*/ 86 w 143"/>
                      <a:gd name="T61" fmla="*/ 40 h 104"/>
                      <a:gd name="T62" fmla="*/ 82 w 143"/>
                      <a:gd name="T63" fmla="*/ 46 h 104"/>
                      <a:gd name="T64" fmla="*/ 84 w 143"/>
                      <a:gd name="T65" fmla="*/ 63 h 104"/>
                      <a:gd name="T66" fmla="*/ 50 w 143"/>
                      <a:gd name="T67" fmla="*/ 57 h 104"/>
                      <a:gd name="T68" fmla="*/ 52 w 143"/>
                      <a:gd name="T69" fmla="*/ 37 h 104"/>
                      <a:gd name="T70" fmla="*/ 66 w 143"/>
                      <a:gd name="T71" fmla="*/ 39 h 104"/>
                      <a:gd name="T72" fmla="*/ 102 w 143"/>
                      <a:gd name="T73" fmla="*/ 39 h 104"/>
                      <a:gd name="T74" fmla="*/ 116 w 143"/>
                      <a:gd name="T75" fmla="*/ 37 h 104"/>
                      <a:gd name="T76" fmla="*/ 118 w 143"/>
                      <a:gd name="T77" fmla="*/ 57 h 104"/>
                      <a:gd name="T78" fmla="*/ 84 w 143"/>
                      <a:gd name="T79" fmla="*/ 63 h 104"/>
                      <a:gd name="T80" fmla="*/ 106 w 143"/>
                      <a:gd name="T81" fmla="*/ 11 h 104"/>
                      <a:gd name="T82" fmla="*/ 118 w 143"/>
                      <a:gd name="T83" fmla="*/ 16 h 104"/>
                      <a:gd name="T84" fmla="*/ 117 w 143"/>
                      <a:gd name="T85" fmla="*/ 32 h 104"/>
                      <a:gd name="T86" fmla="*/ 101 w 143"/>
                      <a:gd name="T87" fmla="*/ 31 h 104"/>
                      <a:gd name="T88" fmla="*/ 67 w 143"/>
                      <a:gd name="T89" fmla="*/ 31 h 104"/>
                      <a:gd name="T90" fmla="*/ 51 w 143"/>
                      <a:gd name="T91" fmla="*/ 32 h 104"/>
                      <a:gd name="T92" fmla="*/ 50 w 143"/>
                      <a:gd name="T93" fmla="*/ 16 h 104"/>
                      <a:gd name="T94" fmla="*/ 68 w 143"/>
                      <a:gd name="T95" fmla="*/ 11 h 104"/>
                      <a:gd name="T96" fmla="*/ 71 w 143"/>
                      <a:gd name="T97" fmla="*/ 5 h 104"/>
                      <a:gd name="T98" fmla="*/ 92 w 143"/>
                      <a:gd name="T99" fmla="*/ 0 h 104"/>
                      <a:gd name="T100" fmla="*/ 98 w 143"/>
                      <a:gd name="T101" fmla="*/ 11 h 104"/>
                      <a:gd name="T102" fmla="*/ 106 w 143"/>
                      <a:gd name="T103" fmla="*/ 11 h 10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143" h="104">
                        <a:moveTo>
                          <a:pt x="84" y="11"/>
                        </a:moveTo>
                        <a:cubicBezTo>
                          <a:pt x="86" y="11"/>
                          <a:pt x="88" y="11"/>
                          <a:pt x="91" y="11"/>
                        </a:cubicBezTo>
                        <a:cubicBezTo>
                          <a:pt x="92" y="11"/>
                          <a:pt x="92" y="11"/>
                          <a:pt x="92" y="10"/>
                        </a:cubicBezTo>
                        <a:cubicBezTo>
                          <a:pt x="92" y="9"/>
                          <a:pt x="92" y="8"/>
                          <a:pt x="92" y="8"/>
                        </a:cubicBezTo>
                        <a:cubicBezTo>
                          <a:pt x="92" y="6"/>
                          <a:pt x="92" y="5"/>
                          <a:pt x="90" y="6"/>
                        </a:cubicBezTo>
                        <a:cubicBezTo>
                          <a:pt x="86" y="6"/>
                          <a:pt x="82" y="6"/>
                          <a:pt x="78" y="6"/>
                        </a:cubicBezTo>
                        <a:cubicBezTo>
                          <a:pt x="76" y="6"/>
                          <a:pt x="76" y="6"/>
                          <a:pt x="76" y="7"/>
                        </a:cubicBezTo>
                        <a:cubicBezTo>
                          <a:pt x="76" y="8"/>
                          <a:pt x="76" y="9"/>
                          <a:pt x="76" y="10"/>
                        </a:cubicBezTo>
                        <a:cubicBezTo>
                          <a:pt x="76" y="11"/>
                          <a:pt x="76" y="11"/>
                          <a:pt x="77" y="11"/>
                        </a:cubicBezTo>
                        <a:cubicBezTo>
                          <a:pt x="79" y="11"/>
                          <a:pt x="82" y="11"/>
                          <a:pt x="84" y="11"/>
                        </a:cubicBezTo>
                        <a:close/>
                        <a:moveTo>
                          <a:pt x="1" y="80"/>
                        </a:moveTo>
                        <a:cubicBezTo>
                          <a:pt x="1" y="80"/>
                          <a:pt x="1" y="80"/>
                          <a:pt x="1" y="80"/>
                        </a:cubicBezTo>
                        <a:cubicBezTo>
                          <a:pt x="16" y="80"/>
                          <a:pt x="16" y="80"/>
                          <a:pt x="16" y="80"/>
                        </a:cubicBezTo>
                        <a:cubicBezTo>
                          <a:pt x="17" y="80"/>
                          <a:pt x="18" y="80"/>
                          <a:pt x="18" y="81"/>
                        </a:cubicBezTo>
                        <a:cubicBezTo>
                          <a:pt x="33" y="102"/>
                          <a:pt x="33" y="102"/>
                          <a:pt x="33" y="102"/>
                        </a:cubicBezTo>
                        <a:cubicBezTo>
                          <a:pt x="33" y="103"/>
                          <a:pt x="33" y="103"/>
                          <a:pt x="33" y="103"/>
                        </a:cubicBezTo>
                        <a:cubicBezTo>
                          <a:pt x="17" y="103"/>
                          <a:pt x="17" y="103"/>
                          <a:pt x="17" y="103"/>
                        </a:cubicBezTo>
                        <a:cubicBezTo>
                          <a:pt x="16" y="103"/>
                          <a:pt x="16" y="103"/>
                          <a:pt x="15" y="102"/>
                        </a:cubicBezTo>
                        <a:cubicBezTo>
                          <a:pt x="1" y="81"/>
                          <a:pt x="1" y="81"/>
                          <a:pt x="1" y="81"/>
                        </a:cubicBezTo>
                        <a:cubicBezTo>
                          <a:pt x="0" y="80"/>
                          <a:pt x="0" y="80"/>
                          <a:pt x="1" y="80"/>
                        </a:cubicBezTo>
                        <a:close/>
                        <a:moveTo>
                          <a:pt x="142" y="73"/>
                        </a:moveTo>
                        <a:cubicBezTo>
                          <a:pt x="142" y="73"/>
                          <a:pt x="142" y="73"/>
                          <a:pt x="142" y="73"/>
                        </a:cubicBezTo>
                        <a:cubicBezTo>
                          <a:pt x="141" y="71"/>
                          <a:pt x="138" y="70"/>
                          <a:pt x="134" y="70"/>
                        </a:cubicBezTo>
                        <a:cubicBezTo>
                          <a:pt x="133" y="70"/>
                          <a:pt x="132" y="71"/>
                          <a:pt x="131" y="71"/>
                        </a:cubicBezTo>
                        <a:cubicBezTo>
                          <a:pt x="126" y="73"/>
                          <a:pt x="102" y="81"/>
                          <a:pt x="102" y="81"/>
                        </a:cubicBezTo>
                        <a:cubicBezTo>
                          <a:pt x="101" y="81"/>
                          <a:pt x="101" y="81"/>
                          <a:pt x="101" y="81"/>
                        </a:cubicBezTo>
                        <a:cubicBezTo>
                          <a:pt x="102" y="81"/>
                          <a:pt x="102" y="81"/>
                          <a:pt x="102" y="81"/>
                        </a:cubicBezTo>
                        <a:cubicBezTo>
                          <a:pt x="105" y="84"/>
                          <a:pt x="106" y="86"/>
                          <a:pt x="105" y="88"/>
                        </a:cubicBezTo>
                        <a:cubicBezTo>
                          <a:pt x="105" y="91"/>
                          <a:pt x="101" y="93"/>
                          <a:pt x="94" y="93"/>
                        </a:cubicBezTo>
                        <a:cubicBezTo>
                          <a:pt x="88" y="94"/>
                          <a:pt x="81" y="93"/>
                          <a:pt x="73" y="91"/>
                        </a:cubicBezTo>
                        <a:cubicBezTo>
                          <a:pt x="74" y="91"/>
                          <a:pt x="75" y="91"/>
                          <a:pt x="76" y="91"/>
                        </a:cubicBezTo>
                        <a:cubicBezTo>
                          <a:pt x="82" y="91"/>
                          <a:pt x="88" y="91"/>
                          <a:pt x="92" y="91"/>
                        </a:cubicBezTo>
                        <a:cubicBezTo>
                          <a:pt x="99" y="91"/>
                          <a:pt x="102" y="89"/>
                          <a:pt x="103" y="86"/>
                        </a:cubicBezTo>
                        <a:cubicBezTo>
                          <a:pt x="103" y="85"/>
                          <a:pt x="102" y="84"/>
                          <a:pt x="100" y="83"/>
                        </a:cubicBezTo>
                        <a:cubicBezTo>
                          <a:pt x="97" y="81"/>
                          <a:pt x="92" y="80"/>
                          <a:pt x="86" y="79"/>
                        </a:cubicBezTo>
                        <a:cubicBezTo>
                          <a:pt x="83" y="79"/>
                          <a:pt x="79" y="79"/>
                          <a:pt x="77" y="78"/>
                        </a:cubicBezTo>
                        <a:cubicBezTo>
                          <a:pt x="69" y="76"/>
                          <a:pt x="60" y="74"/>
                          <a:pt x="50" y="74"/>
                        </a:cubicBezTo>
                        <a:cubicBezTo>
                          <a:pt x="49" y="74"/>
                          <a:pt x="47" y="75"/>
                          <a:pt x="46" y="75"/>
                        </a:cubicBezTo>
                        <a:cubicBezTo>
                          <a:pt x="38" y="76"/>
                          <a:pt x="31" y="78"/>
                          <a:pt x="23" y="80"/>
                        </a:cubicBezTo>
                        <a:cubicBezTo>
                          <a:pt x="22" y="80"/>
                          <a:pt x="22" y="80"/>
                          <a:pt x="22" y="80"/>
                        </a:cubicBezTo>
                        <a:cubicBezTo>
                          <a:pt x="34" y="97"/>
                          <a:pt x="34" y="97"/>
                          <a:pt x="34" y="97"/>
                        </a:cubicBezTo>
                        <a:cubicBezTo>
                          <a:pt x="35" y="96"/>
                          <a:pt x="38" y="96"/>
                          <a:pt x="40" y="96"/>
                        </a:cubicBezTo>
                        <a:cubicBezTo>
                          <a:pt x="43" y="95"/>
                          <a:pt x="45" y="96"/>
                          <a:pt x="48" y="96"/>
                        </a:cubicBezTo>
                        <a:cubicBezTo>
                          <a:pt x="50" y="96"/>
                          <a:pt x="59" y="98"/>
                          <a:pt x="66" y="100"/>
                        </a:cubicBezTo>
                        <a:cubicBezTo>
                          <a:pt x="74" y="102"/>
                          <a:pt x="82" y="103"/>
                          <a:pt x="85" y="103"/>
                        </a:cubicBezTo>
                        <a:cubicBezTo>
                          <a:pt x="86" y="104"/>
                          <a:pt x="88" y="104"/>
                          <a:pt x="90" y="103"/>
                        </a:cubicBezTo>
                        <a:cubicBezTo>
                          <a:pt x="93" y="103"/>
                          <a:pt x="97" y="101"/>
                          <a:pt x="101" y="99"/>
                        </a:cubicBezTo>
                        <a:cubicBezTo>
                          <a:pt x="102" y="98"/>
                          <a:pt x="104" y="98"/>
                          <a:pt x="105" y="97"/>
                        </a:cubicBezTo>
                        <a:cubicBezTo>
                          <a:pt x="139" y="79"/>
                          <a:pt x="139" y="79"/>
                          <a:pt x="139" y="79"/>
                        </a:cubicBezTo>
                        <a:cubicBezTo>
                          <a:pt x="143" y="76"/>
                          <a:pt x="143" y="74"/>
                          <a:pt x="142" y="73"/>
                        </a:cubicBezTo>
                        <a:close/>
                        <a:moveTo>
                          <a:pt x="82" y="46"/>
                        </a:moveTo>
                        <a:cubicBezTo>
                          <a:pt x="82" y="46"/>
                          <a:pt x="82" y="46"/>
                          <a:pt x="82" y="46"/>
                        </a:cubicBezTo>
                        <a:cubicBezTo>
                          <a:pt x="82" y="40"/>
                          <a:pt x="82" y="40"/>
                          <a:pt x="82" y="40"/>
                        </a:cubicBezTo>
                        <a:cubicBezTo>
                          <a:pt x="76" y="40"/>
                          <a:pt x="76" y="40"/>
                          <a:pt x="76" y="40"/>
                        </a:cubicBezTo>
                        <a:cubicBezTo>
                          <a:pt x="76" y="35"/>
                          <a:pt x="76" y="35"/>
                          <a:pt x="76" y="35"/>
                        </a:cubicBezTo>
                        <a:cubicBezTo>
                          <a:pt x="82" y="35"/>
                          <a:pt x="82" y="35"/>
                          <a:pt x="82" y="35"/>
                        </a:cubicBezTo>
                        <a:cubicBezTo>
                          <a:pt x="82" y="29"/>
                          <a:pt x="82" y="29"/>
                          <a:pt x="82" y="29"/>
                        </a:cubicBezTo>
                        <a:cubicBezTo>
                          <a:pt x="86" y="29"/>
                          <a:pt x="86" y="29"/>
                          <a:pt x="86" y="29"/>
                        </a:cubicBezTo>
                        <a:cubicBezTo>
                          <a:pt x="86" y="35"/>
                          <a:pt x="86" y="35"/>
                          <a:pt x="86" y="35"/>
                        </a:cubicBezTo>
                        <a:cubicBezTo>
                          <a:pt x="92" y="35"/>
                          <a:pt x="92" y="35"/>
                          <a:pt x="92" y="35"/>
                        </a:cubicBezTo>
                        <a:cubicBezTo>
                          <a:pt x="92" y="40"/>
                          <a:pt x="92" y="40"/>
                          <a:pt x="92" y="40"/>
                        </a:cubicBezTo>
                        <a:cubicBezTo>
                          <a:pt x="86" y="40"/>
                          <a:pt x="86" y="40"/>
                          <a:pt x="86" y="40"/>
                        </a:cubicBezTo>
                        <a:cubicBezTo>
                          <a:pt x="86" y="46"/>
                          <a:pt x="86" y="46"/>
                          <a:pt x="86" y="46"/>
                        </a:cubicBezTo>
                        <a:lnTo>
                          <a:pt x="82" y="46"/>
                        </a:lnTo>
                        <a:close/>
                        <a:moveTo>
                          <a:pt x="84" y="63"/>
                        </a:moveTo>
                        <a:cubicBezTo>
                          <a:pt x="84" y="63"/>
                          <a:pt x="84" y="63"/>
                          <a:pt x="84" y="63"/>
                        </a:cubicBezTo>
                        <a:cubicBezTo>
                          <a:pt x="75" y="63"/>
                          <a:pt x="65" y="63"/>
                          <a:pt x="56" y="63"/>
                        </a:cubicBezTo>
                        <a:cubicBezTo>
                          <a:pt x="52" y="63"/>
                          <a:pt x="50" y="61"/>
                          <a:pt x="50" y="57"/>
                        </a:cubicBezTo>
                        <a:cubicBezTo>
                          <a:pt x="49" y="51"/>
                          <a:pt x="50" y="45"/>
                          <a:pt x="49" y="40"/>
                        </a:cubicBezTo>
                        <a:cubicBezTo>
                          <a:pt x="49" y="38"/>
                          <a:pt x="50" y="37"/>
                          <a:pt x="52" y="37"/>
                        </a:cubicBezTo>
                        <a:cubicBezTo>
                          <a:pt x="56" y="37"/>
                          <a:pt x="60" y="37"/>
                          <a:pt x="64" y="37"/>
                        </a:cubicBezTo>
                        <a:cubicBezTo>
                          <a:pt x="66" y="37"/>
                          <a:pt x="66" y="37"/>
                          <a:pt x="66" y="39"/>
                        </a:cubicBezTo>
                        <a:cubicBezTo>
                          <a:pt x="67" y="49"/>
                          <a:pt x="75" y="55"/>
                          <a:pt x="84" y="55"/>
                        </a:cubicBezTo>
                        <a:cubicBezTo>
                          <a:pt x="93" y="55"/>
                          <a:pt x="101" y="49"/>
                          <a:pt x="102" y="39"/>
                        </a:cubicBezTo>
                        <a:cubicBezTo>
                          <a:pt x="102" y="38"/>
                          <a:pt x="102" y="37"/>
                          <a:pt x="104" y="37"/>
                        </a:cubicBezTo>
                        <a:cubicBezTo>
                          <a:pt x="108" y="37"/>
                          <a:pt x="112" y="37"/>
                          <a:pt x="116" y="37"/>
                        </a:cubicBezTo>
                        <a:cubicBezTo>
                          <a:pt x="118" y="37"/>
                          <a:pt x="118" y="38"/>
                          <a:pt x="118" y="39"/>
                        </a:cubicBezTo>
                        <a:cubicBezTo>
                          <a:pt x="118" y="45"/>
                          <a:pt x="118" y="51"/>
                          <a:pt x="118" y="57"/>
                        </a:cubicBezTo>
                        <a:cubicBezTo>
                          <a:pt x="118" y="61"/>
                          <a:pt x="116" y="63"/>
                          <a:pt x="113" y="63"/>
                        </a:cubicBezTo>
                        <a:cubicBezTo>
                          <a:pt x="103" y="63"/>
                          <a:pt x="93" y="63"/>
                          <a:pt x="84" y="63"/>
                        </a:cubicBezTo>
                        <a:close/>
                        <a:moveTo>
                          <a:pt x="106" y="11"/>
                        </a:moveTo>
                        <a:cubicBezTo>
                          <a:pt x="106" y="11"/>
                          <a:pt x="106" y="11"/>
                          <a:pt x="106" y="11"/>
                        </a:cubicBezTo>
                        <a:cubicBezTo>
                          <a:pt x="109" y="11"/>
                          <a:pt x="111" y="11"/>
                          <a:pt x="113" y="11"/>
                        </a:cubicBezTo>
                        <a:cubicBezTo>
                          <a:pt x="116" y="11"/>
                          <a:pt x="118" y="13"/>
                          <a:pt x="118" y="16"/>
                        </a:cubicBezTo>
                        <a:cubicBezTo>
                          <a:pt x="118" y="21"/>
                          <a:pt x="118" y="26"/>
                          <a:pt x="118" y="30"/>
                        </a:cubicBezTo>
                        <a:cubicBezTo>
                          <a:pt x="118" y="31"/>
                          <a:pt x="118" y="32"/>
                          <a:pt x="117" y="32"/>
                        </a:cubicBezTo>
                        <a:cubicBezTo>
                          <a:pt x="112" y="32"/>
                          <a:pt x="107" y="32"/>
                          <a:pt x="102" y="32"/>
                        </a:cubicBezTo>
                        <a:cubicBezTo>
                          <a:pt x="101" y="32"/>
                          <a:pt x="101" y="31"/>
                          <a:pt x="101" y="31"/>
                        </a:cubicBezTo>
                        <a:cubicBezTo>
                          <a:pt x="97" y="23"/>
                          <a:pt x="92" y="20"/>
                          <a:pt x="84" y="20"/>
                        </a:cubicBezTo>
                        <a:cubicBezTo>
                          <a:pt x="76" y="20"/>
                          <a:pt x="71" y="23"/>
                          <a:pt x="67" y="31"/>
                        </a:cubicBezTo>
                        <a:cubicBezTo>
                          <a:pt x="67" y="32"/>
                          <a:pt x="66" y="32"/>
                          <a:pt x="66" y="32"/>
                        </a:cubicBezTo>
                        <a:cubicBezTo>
                          <a:pt x="60" y="32"/>
                          <a:pt x="56" y="32"/>
                          <a:pt x="51" y="32"/>
                        </a:cubicBezTo>
                        <a:cubicBezTo>
                          <a:pt x="50" y="32"/>
                          <a:pt x="49" y="31"/>
                          <a:pt x="49" y="30"/>
                        </a:cubicBezTo>
                        <a:cubicBezTo>
                          <a:pt x="50" y="26"/>
                          <a:pt x="49" y="21"/>
                          <a:pt x="50" y="16"/>
                        </a:cubicBezTo>
                        <a:cubicBezTo>
                          <a:pt x="50" y="13"/>
                          <a:pt x="52" y="11"/>
                          <a:pt x="55" y="11"/>
                        </a:cubicBezTo>
                        <a:cubicBezTo>
                          <a:pt x="59" y="11"/>
                          <a:pt x="64" y="11"/>
                          <a:pt x="68" y="11"/>
                        </a:cubicBezTo>
                        <a:cubicBezTo>
                          <a:pt x="71" y="11"/>
                          <a:pt x="71" y="11"/>
                          <a:pt x="71" y="9"/>
                        </a:cubicBezTo>
                        <a:cubicBezTo>
                          <a:pt x="71" y="7"/>
                          <a:pt x="71" y="6"/>
                          <a:pt x="71" y="5"/>
                        </a:cubicBezTo>
                        <a:cubicBezTo>
                          <a:pt x="71" y="2"/>
                          <a:pt x="73" y="0"/>
                          <a:pt x="76" y="0"/>
                        </a:cubicBezTo>
                        <a:cubicBezTo>
                          <a:pt x="81" y="0"/>
                          <a:pt x="87" y="0"/>
                          <a:pt x="92" y="0"/>
                        </a:cubicBezTo>
                        <a:cubicBezTo>
                          <a:pt x="95" y="0"/>
                          <a:pt x="97" y="2"/>
                          <a:pt x="97" y="5"/>
                        </a:cubicBezTo>
                        <a:cubicBezTo>
                          <a:pt x="97" y="7"/>
                          <a:pt x="96" y="10"/>
                          <a:pt x="98" y="11"/>
                        </a:cubicBezTo>
                        <a:cubicBezTo>
                          <a:pt x="99" y="12"/>
                          <a:pt x="102" y="11"/>
                          <a:pt x="104" y="11"/>
                        </a:cubicBezTo>
                        <a:cubicBezTo>
                          <a:pt x="105" y="11"/>
                          <a:pt x="105" y="11"/>
                          <a:pt x="106" y="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endParaRPr>
                  </a:p>
                </p:txBody>
              </p:sp>
            </p:grpSp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14157847-DAA6-47CC-B4D5-C877373462D9}"/>
                    </a:ext>
                  </a:extLst>
                </p:cNvPr>
                <p:cNvGrpSpPr/>
                <p:nvPr/>
              </p:nvGrpSpPr>
              <p:grpSpPr>
                <a:xfrm>
                  <a:off x="5676077" y="4539014"/>
                  <a:ext cx="5817829" cy="1544685"/>
                  <a:chOff x="5676077" y="4539014"/>
                  <a:chExt cx="5817829" cy="1544685"/>
                </a:xfrm>
              </p:grpSpPr>
              <p:sp>
                <p:nvSpPr>
                  <p:cNvPr id="7" name="Rectangle: Rounded Corners 6">
                    <a:extLst>
                      <a:ext uri="{FF2B5EF4-FFF2-40B4-BE49-F238E27FC236}">
                        <a16:creationId xmlns:a16="http://schemas.microsoft.com/office/drawing/2014/main" id="{5E7F6F80-127B-4130-AC3A-6977943A8FD2}"/>
                      </a:ext>
                    </a:extLst>
                  </p:cNvPr>
                  <p:cNvSpPr/>
                  <p:nvPr/>
                </p:nvSpPr>
                <p:spPr>
                  <a:xfrm>
                    <a:off x="5676077" y="4539014"/>
                    <a:ext cx="5817829" cy="1544685"/>
                  </a:xfrm>
                  <a:prstGeom prst="roundRect">
                    <a:avLst>
                      <a:gd name="adj" fmla="val 6060"/>
                    </a:avLst>
                  </a:prstGeom>
                  <a:solidFill>
                    <a:schemeClr val="bg1">
                      <a:alpha val="0"/>
                    </a:schemeClr>
                  </a:solidFill>
                  <a:ln w="12700">
                    <a:solidFill>
                      <a:schemeClr val="bg1">
                        <a:lumMod val="85000"/>
                      </a:schemeClr>
                    </a:soli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US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endParaRPr>
                  </a:p>
                </p:txBody>
              </p:sp>
              <p:sp>
                <p:nvSpPr>
                  <p:cNvPr id="11" name="Freeform 23">
                    <a:extLst>
                      <a:ext uri="{FF2B5EF4-FFF2-40B4-BE49-F238E27FC236}">
                        <a16:creationId xmlns:a16="http://schemas.microsoft.com/office/drawing/2014/main" id="{21013A21-F7AC-44A2-971B-298A659C5286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6180866" y="4910802"/>
                    <a:ext cx="678527" cy="650106"/>
                  </a:xfrm>
                  <a:custGeom>
                    <a:avLst/>
                    <a:gdLst>
                      <a:gd name="T0" fmla="*/ 141 w 141"/>
                      <a:gd name="T1" fmla="*/ 100 h 136"/>
                      <a:gd name="T2" fmla="*/ 131 w 141"/>
                      <a:gd name="T3" fmla="*/ 97 h 136"/>
                      <a:gd name="T4" fmla="*/ 128 w 141"/>
                      <a:gd name="T5" fmla="*/ 98 h 136"/>
                      <a:gd name="T6" fmla="*/ 94 w 141"/>
                      <a:gd name="T7" fmla="*/ 109 h 136"/>
                      <a:gd name="T8" fmla="*/ 93 w 141"/>
                      <a:gd name="T9" fmla="*/ 109 h 136"/>
                      <a:gd name="T10" fmla="*/ 94 w 141"/>
                      <a:gd name="T11" fmla="*/ 110 h 136"/>
                      <a:gd name="T12" fmla="*/ 98 w 141"/>
                      <a:gd name="T13" fmla="*/ 118 h 136"/>
                      <a:gd name="T14" fmla="*/ 84 w 141"/>
                      <a:gd name="T15" fmla="*/ 124 h 136"/>
                      <a:gd name="T16" fmla="*/ 59 w 141"/>
                      <a:gd name="T17" fmla="*/ 122 h 136"/>
                      <a:gd name="T18" fmla="*/ 63 w 141"/>
                      <a:gd name="T19" fmla="*/ 122 h 136"/>
                      <a:gd name="T20" fmla="*/ 82 w 141"/>
                      <a:gd name="T21" fmla="*/ 121 h 136"/>
                      <a:gd name="T22" fmla="*/ 95 w 141"/>
                      <a:gd name="T23" fmla="*/ 116 h 136"/>
                      <a:gd name="T24" fmla="*/ 91 w 141"/>
                      <a:gd name="T25" fmla="*/ 111 h 136"/>
                      <a:gd name="T26" fmla="*/ 76 w 141"/>
                      <a:gd name="T27" fmla="*/ 108 h 136"/>
                      <a:gd name="T28" fmla="*/ 64 w 141"/>
                      <a:gd name="T29" fmla="*/ 106 h 136"/>
                      <a:gd name="T30" fmla="*/ 33 w 141"/>
                      <a:gd name="T31" fmla="*/ 101 h 136"/>
                      <a:gd name="T32" fmla="*/ 28 w 141"/>
                      <a:gd name="T33" fmla="*/ 102 h 136"/>
                      <a:gd name="T34" fmla="*/ 1 w 141"/>
                      <a:gd name="T35" fmla="*/ 109 h 136"/>
                      <a:gd name="T36" fmla="*/ 0 w 141"/>
                      <a:gd name="T37" fmla="*/ 109 h 136"/>
                      <a:gd name="T38" fmla="*/ 13 w 141"/>
                      <a:gd name="T39" fmla="*/ 128 h 136"/>
                      <a:gd name="T40" fmla="*/ 20 w 141"/>
                      <a:gd name="T41" fmla="*/ 127 h 136"/>
                      <a:gd name="T42" fmla="*/ 30 w 141"/>
                      <a:gd name="T43" fmla="*/ 127 h 136"/>
                      <a:gd name="T44" fmla="*/ 52 w 141"/>
                      <a:gd name="T45" fmla="*/ 131 h 136"/>
                      <a:gd name="T46" fmla="*/ 73 w 141"/>
                      <a:gd name="T47" fmla="*/ 136 h 136"/>
                      <a:gd name="T48" fmla="*/ 79 w 141"/>
                      <a:gd name="T49" fmla="*/ 136 h 136"/>
                      <a:gd name="T50" fmla="*/ 92 w 141"/>
                      <a:gd name="T51" fmla="*/ 131 h 136"/>
                      <a:gd name="T52" fmla="*/ 97 w 141"/>
                      <a:gd name="T53" fmla="*/ 128 h 136"/>
                      <a:gd name="T54" fmla="*/ 137 w 141"/>
                      <a:gd name="T55" fmla="*/ 106 h 136"/>
                      <a:gd name="T56" fmla="*/ 141 w 141"/>
                      <a:gd name="T57" fmla="*/ 100 h 136"/>
                      <a:gd name="T58" fmla="*/ 77 w 141"/>
                      <a:gd name="T59" fmla="*/ 50 h 136"/>
                      <a:gd name="T60" fmla="*/ 77 w 141"/>
                      <a:gd name="T61" fmla="*/ 50 h 136"/>
                      <a:gd name="T62" fmla="*/ 77 w 141"/>
                      <a:gd name="T63" fmla="*/ 55 h 136"/>
                      <a:gd name="T64" fmla="*/ 109 w 141"/>
                      <a:gd name="T65" fmla="*/ 88 h 136"/>
                      <a:gd name="T66" fmla="*/ 67 w 141"/>
                      <a:gd name="T67" fmla="*/ 88 h 136"/>
                      <a:gd name="T68" fmla="*/ 66 w 141"/>
                      <a:gd name="T69" fmla="*/ 88 h 136"/>
                      <a:gd name="T70" fmla="*/ 24 w 141"/>
                      <a:gd name="T71" fmla="*/ 88 h 136"/>
                      <a:gd name="T72" fmla="*/ 55 w 141"/>
                      <a:gd name="T73" fmla="*/ 55 h 136"/>
                      <a:gd name="T74" fmla="*/ 55 w 141"/>
                      <a:gd name="T75" fmla="*/ 51 h 136"/>
                      <a:gd name="T76" fmla="*/ 49 w 141"/>
                      <a:gd name="T77" fmla="*/ 38 h 136"/>
                      <a:gd name="T78" fmla="*/ 49 w 141"/>
                      <a:gd name="T79" fmla="*/ 38 h 136"/>
                      <a:gd name="T80" fmla="*/ 48 w 141"/>
                      <a:gd name="T81" fmla="*/ 36 h 136"/>
                      <a:gd name="T82" fmla="*/ 48 w 141"/>
                      <a:gd name="T83" fmla="*/ 36 h 136"/>
                      <a:gd name="T84" fmla="*/ 47 w 141"/>
                      <a:gd name="T85" fmla="*/ 33 h 136"/>
                      <a:gd name="T86" fmla="*/ 47 w 141"/>
                      <a:gd name="T87" fmla="*/ 28 h 136"/>
                      <a:gd name="T88" fmla="*/ 48 w 141"/>
                      <a:gd name="T89" fmla="*/ 28 h 136"/>
                      <a:gd name="T90" fmla="*/ 55 w 141"/>
                      <a:gd name="T91" fmla="*/ 7 h 136"/>
                      <a:gd name="T92" fmla="*/ 84 w 141"/>
                      <a:gd name="T93" fmla="*/ 13 h 136"/>
                      <a:gd name="T94" fmla="*/ 84 w 141"/>
                      <a:gd name="T95" fmla="*/ 28 h 136"/>
                      <a:gd name="T96" fmla="*/ 86 w 141"/>
                      <a:gd name="T97" fmla="*/ 27 h 136"/>
                      <a:gd name="T98" fmla="*/ 85 w 141"/>
                      <a:gd name="T99" fmla="*/ 33 h 136"/>
                      <a:gd name="T100" fmla="*/ 84 w 141"/>
                      <a:gd name="T101" fmla="*/ 36 h 136"/>
                      <a:gd name="T102" fmla="*/ 84 w 141"/>
                      <a:gd name="T103" fmla="*/ 36 h 136"/>
                      <a:gd name="T104" fmla="*/ 83 w 141"/>
                      <a:gd name="T105" fmla="*/ 38 h 136"/>
                      <a:gd name="T106" fmla="*/ 77 w 141"/>
                      <a:gd name="T107" fmla="*/ 50 h 1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</a:cxnLst>
                    <a:rect l="0" t="0" r="r" b="b"/>
                    <a:pathLst>
                      <a:path w="141" h="136">
                        <a:moveTo>
                          <a:pt x="141" y="100"/>
                        </a:moveTo>
                        <a:cubicBezTo>
                          <a:pt x="140" y="98"/>
                          <a:pt x="136" y="96"/>
                          <a:pt x="131" y="97"/>
                        </a:cubicBezTo>
                        <a:cubicBezTo>
                          <a:pt x="130" y="97"/>
                          <a:pt x="129" y="98"/>
                          <a:pt x="128" y="98"/>
                        </a:cubicBezTo>
                        <a:cubicBezTo>
                          <a:pt x="122" y="99"/>
                          <a:pt x="95" y="109"/>
                          <a:pt x="94" y="109"/>
                        </a:cubicBezTo>
                        <a:cubicBezTo>
                          <a:pt x="93" y="109"/>
                          <a:pt x="93" y="109"/>
                          <a:pt x="93" y="109"/>
                        </a:cubicBezTo>
                        <a:cubicBezTo>
                          <a:pt x="94" y="110"/>
                          <a:pt x="94" y="110"/>
                          <a:pt x="94" y="110"/>
                        </a:cubicBezTo>
                        <a:cubicBezTo>
                          <a:pt x="97" y="113"/>
                          <a:pt x="98" y="115"/>
                          <a:pt x="98" y="118"/>
                        </a:cubicBezTo>
                        <a:cubicBezTo>
                          <a:pt x="97" y="121"/>
                          <a:pt x="92" y="123"/>
                          <a:pt x="84" y="124"/>
                        </a:cubicBezTo>
                        <a:cubicBezTo>
                          <a:pt x="78" y="124"/>
                          <a:pt x="69" y="124"/>
                          <a:pt x="59" y="122"/>
                        </a:cubicBezTo>
                        <a:cubicBezTo>
                          <a:pt x="61" y="122"/>
                          <a:pt x="62" y="122"/>
                          <a:pt x="63" y="122"/>
                        </a:cubicBezTo>
                        <a:cubicBezTo>
                          <a:pt x="70" y="122"/>
                          <a:pt x="77" y="122"/>
                          <a:pt x="82" y="121"/>
                        </a:cubicBezTo>
                        <a:cubicBezTo>
                          <a:pt x="90" y="121"/>
                          <a:pt x="94" y="119"/>
                          <a:pt x="95" y="116"/>
                        </a:cubicBezTo>
                        <a:cubicBezTo>
                          <a:pt x="95" y="114"/>
                          <a:pt x="94" y="113"/>
                          <a:pt x="91" y="111"/>
                        </a:cubicBezTo>
                        <a:cubicBezTo>
                          <a:pt x="88" y="109"/>
                          <a:pt x="82" y="109"/>
                          <a:pt x="76" y="108"/>
                        </a:cubicBezTo>
                        <a:cubicBezTo>
                          <a:pt x="71" y="107"/>
                          <a:pt x="67" y="106"/>
                          <a:pt x="64" y="106"/>
                        </a:cubicBezTo>
                        <a:cubicBezTo>
                          <a:pt x="55" y="103"/>
                          <a:pt x="45" y="100"/>
                          <a:pt x="33" y="101"/>
                        </a:cubicBezTo>
                        <a:cubicBezTo>
                          <a:pt x="31" y="101"/>
                          <a:pt x="29" y="102"/>
                          <a:pt x="28" y="102"/>
                        </a:cubicBezTo>
                        <a:cubicBezTo>
                          <a:pt x="19" y="104"/>
                          <a:pt x="10" y="106"/>
                          <a:pt x="1" y="109"/>
                        </a:cubicBezTo>
                        <a:cubicBezTo>
                          <a:pt x="0" y="109"/>
                          <a:pt x="0" y="109"/>
                          <a:pt x="0" y="109"/>
                        </a:cubicBezTo>
                        <a:cubicBezTo>
                          <a:pt x="13" y="128"/>
                          <a:pt x="13" y="128"/>
                          <a:pt x="13" y="128"/>
                        </a:cubicBezTo>
                        <a:cubicBezTo>
                          <a:pt x="15" y="128"/>
                          <a:pt x="18" y="127"/>
                          <a:pt x="20" y="127"/>
                        </a:cubicBezTo>
                        <a:cubicBezTo>
                          <a:pt x="24" y="127"/>
                          <a:pt x="26" y="127"/>
                          <a:pt x="30" y="127"/>
                        </a:cubicBezTo>
                        <a:cubicBezTo>
                          <a:pt x="33" y="128"/>
                          <a:pt x="43" y="130"/>
                          <a:pt x="52" y="131"/>
                        </a:cubicBezTo>
                        <a:cubicBezTo>
                          <a:pt x="61" y="134"/>
                          <a:pt x="70" y="135"/>
                          <a:pt x="73" y="136"/>
                        </a:cubicBezTo>
                        <a:cubicBezTo>
                          <a:pt x="75" y="136"/>
                          <a:pt x="77" y="136"/>
                          <a:pt x="79" y="136"/>
                        </a:cubicBezTo>
                        <a:cubicBezTo>
                          <a:pt x="83" y="135"/>
                          <a:pt x="88" y="133"/>
                          <a:pt x="92" y="131"/>
                        </a:cubicBezTo>
                        <a:cubicBezTo>
                          <a:pt x="94" y="130"/>
                          <a:pt x="96" y="129"/>
                          <a:pt x="97" y="128"/>
                        </a:cubicBezTo>
                        <a:cubicBezTo>
                          <a:pt x="137" y="106"/>
                          <a:pt x="137" y="106"/>
                          <a:pt x="137" y="106"/>
                        </a:cubicBezTo>
                        <a:cubicBezTo>
                          <a:pt x="141" y="104"/>
                          <a:pt x="141" y="101"/>
                          <a:pt x="141" y="100"/>
                        </a:cubicBezTo>
                        <a:close/>
                        <a:moveTo>
                          <a:pt x="77" y="50"/>
                        </a:moveTo>
                        <a:cubicBezTo>
                          <a:pt x="77" y="50"/>
                          <a:pt x="77" y="50"/>
                          <a:pt x="77" y="50"/>
                        </a:cubicBezTo>
                        <a:cubicBezTo>
                          <a:pt x="77" y="55"/>
                          <a:pt x="77" y="55"/>
                          <a:pt x="77" y="55"/>
                        </a:cubicBezTo>
                        <a:cubicBezTo>
                          <a:pt x="98" y="67"/>
                          <a:pt x="109" y="61"/>
                          <a:pt x="109" y="88"/>
                        </a:cubicBezTo>
                        <a:cubicBezTo>
                          <a:pt x="67" y="88"/>
                          <a:pt x="67" y="88"/>
                          <a:pt x="67" y="88"/>
                        </a:cubicBezTo>
                        <a:cubicBezTo>
                          <a:pt x="66" y="88"/>
                          <a:pt x="66" y="88"/>
                          <a:pt x="66" y="88"/>
                        </a:cubicBezTo>
                        <a:cubicBezTo>
                          <a:pt x="24" y="88"/>
                          <a:pt x="24" y="88"/>
                          <a:pt x="24" y="88"/>
                        </a:cubicBezTo>
                        <a:cubicBezTo>
                          <a:pt x="24" y="60"/>
                          <a:pt x="34" y="67"/>
                          <a:pt x="55" y="55"/>
                        </a:cubicBezTo>
                        <a:cubicBezTo>
                          <a:pt x="55" y="51"/>
                          <a:pt x="55" y="51"/>
                          <a:pt x="55" y="51"/>
                        </a:cubicBezTo>
                        <a:cubicBezTo>
                          <a:pt x="51" y="48"/>
                          <a:pt x="50" y="43"/>
                          <a:pt x="49" y="38"/>
                        </a:cubicBezTo>
                        <a:cubicBezTo>
                          <a:pt x="49" y="38"/>
                          <a:pt x="49" y="38"/>
                          <a:pt x="49" y="38"/>
                        </a:cubicBezTo>
                        <a:cubicBezTo>
                          <a:pt x="48" y="38"/>
                          <a:pt x="48" y="37"/>
                          <a:pt x="48" y="36"/>
                        </a:cubicBezTo>
                        <a:cubicBezTo>
                          <a:pt x="48" y="36"/>
                          <a:pt x="48" y="36"/>
                          <a:pt x="48" y="36"/>
                        </a:cubicBezTo>
                        <a:cubicBezTo>
                          <a:pt x="48" y="36"/>
                          <a:pt x="47" y="35"/>
                          <a:pt x="47" y="33"/>
                        </a:cubicBezTo>
                        <a:cubicBezTo>
                          <a:pt x="47" y="32"/>
                          <a:pt x="45" y="29"/>
                          <a:pt x="47" y="28"/>
                        </a:cubicBezTo>
                        <a:cubicBezTo>
                          <a:pt x="48" y="27"/>
                          <a:pt x="48" y="28"/>
                          <a:pt x="48" y="28"/>
                        </a:cubicBezTo>
                        <a:cubicBezTo>
                          <a:pt x="47" y="20"/>
                          <a:pt x="45" y="9"/>
                          <a:pt x="55" y="7"/>
                        </a:cubicBezTo>
                        <a:cubicBezTo>
                          <a:pt x="55" y="0"/>
                          <a:pt x="81" y="3"/>
                          <a:pt x="84" y="13"/>
                        </a:cubicBezTo>
                        <a:cubicBezTo>
                          <a:pt x="86" y="18"/>
                          <a:pt x="84" y="28"/>
                          <a:pt x="84" y="28"/>
                        </a:cubicBezTo>
                        <a:cubicBezTo>
                          <a:pt x="84" y="27"/>
                          <a:pt x="84" y="27"/>
                          <a:pt x="86" y="27"/>
                        </a:cubicBezTo>
                        <a:cubicBezTo>
                          <a:pt x="87" y="28"/>
                          <a:pt x="85" y="32"/>
                          <a:pt x="85" y="33"/>
                        </a:cubicBezTo>
                        <a:cubicBezTo>
                          <a:pt x="84" y="35"/>
                          <a:pt x="84" y="36"/>
                          <a:pt x="84" y="36"/>
                        </a:cubicBezTo>
                        <a:cubicBezTo>
                          <a:pt x="84" y="36"/>
                          <a:pt x="84" y="36"/>
                          <a:pt x="84" y="36"/>
                        </a:cubicBezTo>
                        <a:cubicBezTo>
                          <a:pt x="84" y="37"/>
                          <a:pt x="83" y="38"/>
                          <a:pt x="83" y="38"/>
                        </a:cubicBezTo>
                        <a:cubicBezTo>
                          <a:pt x="82" y="43"/>
                          <a:pt x="81" y="47"/>
                          <a:pt x="77" y="50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endParaRPr>
                  </a:p>
                </p:txBody>
              </p:sp>
            </p:grpSp>
          </p:grp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C85D58D5-CCF8-41FC-A754-74E0A508B1FA}"/>
                  </a:ext>
                </a:extLst>
              </p:cNvPr>
              <p:cNvGrpSpPr/>
              <p:nvPr/>
            </p:nvGrpSpPr>
            <p:grpSpPr>
              <a:xfrm>
                <a:off x="6115960" y="1695708"/>
                <a:ext cx="4927729" cy="1081363"/>
                <a:chOff x="6086020" y="1800368"/>
                <a:chExt cx="4927729" cy="1081363"/>
              </a:xfrm>
            </p:grpSpPr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E4B4D867-745A-42AB-AF04-0B789E53244C}"/>
                    </a:ext>
                  </a:extLst>
                </p:cNvPr>
                <p:cNvSpPr txBox="1"/>
                <p:nvPr/>
              </p:nvSpPr>
              <p:spPr>
                <a:xfrm>
                  <a:off x="6086020" y="1800368"/>
                  <a:ext cx="4927729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rPr>
                    <a:t>How can I compare the two apartments that suit me well ?</a:t>
                  </a: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3B972B2D-8831-4F6B-B4BC-B43224A0A959}"/>
                    </a:ext>
                  </a:extLst>
                </p:cNvPr>
                <p:cNvSpPr txBox="1"/>
                <p:nvPr/>
              </p:nvSpPr>
              <p:spPr>
                <a:xfrm>
                  <a:off x="6086020" y="2512399"/>
                  <a:ext cx="145549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rPr>
                    <a:t>-A user</a:t>
                  </a:r>
                </a:p>
              </p:txBody>
            </p:sp>
          </p:grp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42055C23-F0BF-4630-A13A-C4476A260ED8}"/>
                  </a:ext>
                </a:extLst>
              </p:cNvPr>
              <p:cNvSpPr txBox="1"/>
              <p:nvPr/>
            </p:nvSpPr>
            <p:spPr>
              <a:xfrm>
                <a:off x="6115960" y="5730572"/>
                <a:ext cx="145549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-The user</a:t>
                </a:r>
              </a:p>
            </p:txBody>
          </p: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1628A392-6114-4A58-875A-3EB4D804FB14}"/>
                  </a:ext>
                </a:extLst>
              </p:cNvPr>
              <p:cNvGrpSpPr/>
              <p:nvPr/>
            </p:nvGrpSpPr>
            <p:grpSpPr>
              <a:xfrm>
                <a:off x="5198344" y="3357124"/>
                <a:ext cx="4482867" cy="1081363"/>
                <a:chOff x="6076040" y="1800368"/>
                <a:chExt cx="4482867" cy="1081363"/>
              </a:xfrm>
            </p:grpSpPr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AFA8BE81-6235-43D1-A479-94A31B0F1E9D}"/>
                    </a:ext>
                  </a:extLst>
                </p:cNvPr>
                <p:cNvSpPr txBox="1"/>
                <p:nvPr/>
              </p:nvSpPr>
              <p:spPr>
                <a:xfrm>
                  <a:off x="6096000" y="1800368"/>
                  <a:ext cx="4462907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>
                      <a:solidFill>
                        <a:schemeClr val="bg1"/>
                      </a:solidFill>
                    </a:rPr>
                    <a:t>Hi, you can compare them using the </a:t>
                  </a:r>
                  <a:r>
                    <a:rPr lang="en-US" sz="2000" dirty="0" err="1">
                      <a:solidFill>
                        <a:schemeClr val="bg1"/>
                      </a:solidFill>
                    </a:rPr>
                    <a:t>SpiderPlot</a:t>
                  </a:r>
                  <a:r>
                    <a:rPr lang="en-US" sz="2000" dirty="0">
                      <a:solidFill>
                        <a:schemeClr val="bg1"/>
                      </a:solidFill>
                    </a:rPr>
                    <a:t> button. 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88B06BD7-2C4D-4D10-88C6-CDCBEDA5527B}"/>
                    </a:ext>
                  </a:extLst>
                </p:cNvPr>
                <p:cNvSpPr txBox="1"/>
                <p:nvPr/>
              </p:nvSpPr>
              <p:spPr>
                <a:xfrm>
                  <a:off x="6076040" y="2512399"/>
                  <a:ext cx="191365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chemeClr val="bg1"/>
                      </a:solidFill>
                    </a:rPr>
                    <a:t>- The Dev team</a:t>
                  </a:r>
                </a:p>
              </p:txBody>
            </p:sp>
          </p:grpSp>
        </p:grp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525337A-0BFF-4E92-809F-B5BDF81FC3D3}"/>
                </a:ext>
              </a:extLst>
            </p:cNvPr>
            <p:cNvSpPr/>
            <p:nvPr/>
          </p:nvSpPr>
          <p:spPr>
            <a:xfrm>
              <a:off x="4796166" y="285612"/>
              <a:ext cx="6287584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4400" b="1" dirty="0" err="1">
                  <a:solidFill>
                    <a:schemeClr val="accent1"/>
                  </a:solidFill>
                </a:rPr>
                <a:t>Tentatives</a:t>
              </a:r>
              <a:r>
                <a:rPr lang="en-US" sz="4400" b="1" dirty="0">
                  <a:solidFill>
                    <a:schemeClr val="accent1"/>
                  </a:solidFill>
                </a:rPr>
                <a:t> </a:t>
              </a:r>
              <a:r>
                <a:rPr lang="en-US" sz="4400" b="1" dirty="0" err="1">
                  <a:solidFill>
                    <a:schemeClr val="accent1"/>
                  </a:solidFill>
                </a:rPr>
                <a:t>infructueuses</a:t>
              </a:r>
              <a:endParaRPr lang="en-US" sz="4400" b="1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5" name="Slide Number Placeholder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5</a:t>
            </a:fld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6DCEA35-49C7-2748-9BA5-67DE18CC766B}"/>
              </a:ext>
            </a:extLst>
          </p:cNvPr>
          <p:cNvSpPr/>
          <p:nvPr/>
        </p:nvSpPr>
        <p:spPr>
          <a:xfrm>
            <a:off x="169333" y="276705"/>
            <a:ext cx="1230489" cy="115740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TextBox 23">
            <a:extLst>
              <a:ext uri="{FF2B5EF4-FFF2-40B4-BE49-F238E27FC236}">
                <a16:creationId xmlns:a16="http://schemas.microsoft.com/office/drawing/2014/main" id="{38185E55-C42F-BD47-9CC0-5CBC60CFC900}"/>
              </a:ext>
            </a:extLst>
          </p:cNvPr>
          <p:cNvSpPr txBox="1"/>
          <p:nvPr/>
        </p:nvSpPr>
        <p:spPr>
          <a:xfrm>
            <a:off x="4081386" y="5121316"/>
            <a:ext cx="49277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Thank you, this is exactly what I was expecting.</a:t>
            </a:r>
          </a:p>
        </p:txBody>
      </p:sp>
    </p:spTree>
    <p:extLst>
      <p:ext uri="{BB962C8B-B14F-4D97-AF65-F5344CB8AC3E}">
        <p14:creationId xmlns:p14="http://schemas.microsoft.com/office/powerpoint/2010/main" val="2993284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EC40F3D8-CE00-46FC-8EAB-0CDD938F82C7}"/>
              </a:ext>
            </a:extLst>
          </p:cNvPr>
          <p:cNvGrpSpPr/>
          <p:nvPr/>
        </p:nvGrpSpPr>
        <p:grpSpPr>
          <a:xfrm>
            <a:off x="3296356" y="-23414"/>
            <a:ext cx="6517483" cy="5904862"/>
            <a:chOff x="2647638" y="-125376"/>
            <a:chExt cx="7033573" cy="5904862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C642FF15-9466-46B9-853B-EC08844F9307}"/>
                </a:ext>
              </a:extLst>
            </p:cNvPr>
            <p:cNvGrpSpPr/>
            <p:nvPr/>
          </p:nvGrpSpPr>
          <p:grpSpPr>
            <a:xfrm>
              <a:off x="5198344" y="1925559"/>
              <a:ext cx="4482867" cy="3853927"/>
              <a:chOff x="5198344" y="1925559"/>
              <a:chExt cx="4482867" cy="3853927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B3F580E0-C421-425F-9595-F8080AE26748}"/>
                  </a:ext>
                </a:extLst>
              </p:cNvPr>
              <p:cNvGrpSpPr/>
              <p:nvPr/>
            </p:nvGrpSpPr>
            <p:grpSpPr>
              <a:xfrm>
                <a:off x="6175700" y="1925559"/>
                <a:ext cx="822440" cy="3853927"/>
                <a:chOff x="6180866" y="1194481"/>
                <a:chExt cx="822440" cy="4366427"/>
              </a:xfrm>
            </p:grpSpPr>
            <p:sp>
              <p:nvSpPr>
                <p:cNvPr id="14" name="Freeform 53">
                  <a:extLst>
                    <a:ext uri="{FF2B5EF4-FFF2-40B4-BE49-F238E27FC236}">
                      <a16:creationId xmlns:a16="http://schemas.microsoft.com/office/drawing/2014/main" id="{357CDB2E-69EA-4AC2-8131-2253E721824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290120" y="1194481"/>
                  <a:ext cx="713186" cy="518347"/>
                </a:xfrm>
                <a:custGeom>
                  <a:avLst/>
                  <a:gdLst>
                    <a:gd name="T0" fmla="*/ 91 w 143"/>
                    <a:gd name="T1" fmla="*/ 11 h 104"/>
                    <a:gd name="T2" fmla="*/ 92 w 143"/>
                    <a:gd name="T3" fmla="*/ 8 h 104"/>
                    <a:gd name="T4" fmla="*/ 78 w 143"/>
                    <a:gd name="T5" fmla="*/ 6 h 104"/>
                    <a:gd name="T6" fmla="*/ 76 w 143"/>
                    <a:gd name="T7" fmla="*/ 10 h 104"/>
                    <a:gd name="T8" fmla="*/ 84 w 143"/>
                    <a:gd name="T9" fmla="*/ 11 h 104"/>
                    <a:gd name="T10" fmla="*/ 1 w 143"/>
                    <a:gd name="T11" fmla="*/ 80 h 104"/>
                    <a:gd name="T12" fmla="*/ 18 w 143"/>
                    <a:gd name="T13" fmla="*/ 81 h 104"/>
                    <a:gd name="T14" fmla="*/ 33 w 143"/>
                    <a:gd name="T15" fmla="*/ 103 h 104"/>
                    <a:gd name="T16" fmla="*/ 15 w 143"/>
                    <a:gd name="T17" fmla="*/ 102 h 104"/>
                    <a:gd name="T18" fmla="*/ 1 w 143"/>
                    <a:gd name="T19" fmla="*/ 80 h 104"/>
                    <a:gd name="T20" fmla="*/ 142 w 143"/>
                    <a:gd name="T21" fmla="*/ 73 h 104"/>
                    <a:gd name="T22" fmla="*/ 131 w 143"/>
                    <a:gd name="T23" fmla="*/ 71 h 104"/>
                    <a:gd name="T24" fmla="*/ 101 w 143"/>
                    <a:gd name="T25" fmla="*/ 81 h 104"/>
                    <a:gd name="T26" fmla="*/ 105 w 143"/>
                    <a:gd name="T27" fmla="*/ 88 h 104"/>
                    <a:gd name="T28" fmla="*/ 73 w 143"/>
                    <a:gd name="T29" fmla="*/ 91 h 104"/>
                    <a:gd name="T30" fmla="*/ 92 w 143"/>
                    <a:gd name="T31" fmla="*/ 91 h 104"/>
                    <a:gd name="T32" fmla="*/ 100 w 143"/>
                    <a:gd name="T33" fmla="*/ 83 h 104"/>
                    <a:gd name="T34" fmla="*/ 77 w 143"/>
                    <a:gd name="T35" fmla="*/ 78 h 104"/>
                    <a:gd name="T36" fmla="*/ 46 w 143"/>
                    <a:gd name="T37" fmla="*/ 75 h 104"/>
                    <a:gd name="T38" fmla="*/ 22 w 143"/>
                    <a:gd name="T39" fmla="*/ 80 h 104"/>
                    <a:gd name="T40" fmla="*/ 40 w 143"/>
                    <a:gd name="T41" fmla="*/ 96 h 104"/>
                    <a:gd name="T42" fmla="*/ 66 w 143"/>
                    <a:gd name="T43" fmla="*/ 100 h 104"/>
                    <a:gd name="T44" fmla="*/ 90 w 143"/>
                    <a:gd name="T45" fmla="*/ 103 h 104"/>
                    <a:gd name="T46" fmla="*/ 105 w 143"/>
                    <a:gd name="T47" fmla="*/ 97 h 104"/>
                    <a:gd name="T48" fmla="*/ 142 w 143"/>
                    <a:gd name="T49" fmla="*/ 73 h 104"/>
                    <a:gd name="T50" fmla="*/ 82 w 143"/>
                    <a:gd name="T51" fmla="*/ 46 h 104"/>
                    <a:gd name="T52" fmla="*/ 76 w 143"/>
                    <a:gd name="T53" fmla="*/ 40 h 104"/>
                    <a:gd name="T54" fmla="*/ 82 w 143"/>
                    <a:gd name="T55" fmla="*/ 35 h 104"/>
                    <a:gd name="T56" fmla="*/ 86 w 143"/>
                    <a:gd name="T57" fmla="*/ 29 h 104"/>
                    <a:gd name="T58" fmla="*/ 92 w 143"/>
                    <a:gd name="T59" fmla="*/ 35 h 104"/>
                    <a:gd name="T60" fmla="*/ 86 w 143"/>
                    <a:gd name="T61" fmla="*/ 40 h 104"/>
                    <a:gd name="T62" fmla="*/ 82 w 143"/>
                    <a:gd name="T63" fmla="*/ 46 h 104"/>
                    <a:gd name="T64" fmla="*/ 84 w 143"/>
                    <a:gd name="T65" fmla="*/ 63 h 104"/>
                    <a:gd name="T66" fmla="*/ 50 w 143"/>
                    <a:gd name="T67" fmla="*/ 57 h 104"/>
                    <a:gd name="T68" fmla="*/ 52 w 143"/>
                    <a:gd name="T69" fmla="*/ 37 h 104"/>
                    <a:gd name="T70" fmla="*/ 66 w 143"/>
                    <a:gd name="T71" fmla="*/ 39 h 104"/>
                    <a:gd name="T72" fmla="*/ 102 w 143"/>
                    <a:gd name="T73" fmla="*/ 39 h 104"/>
                    <a:gd name="T74" fmla="*/ 116 w 143"/>
                    <a:gd name="T75" fmla="*/ 37 h 104"/>
                    <a:gd name="T76" fmla="*/ 118 w 143"/>
                    <a:gd name="T77" fmla="*/ 57 h 104"/>
                    <a:gd name="T78" fmla="*/ 84 w 143"/>
                    <a:gd name="T79" fmla="*/ 63 h 104"/>
                    <a:gd name="T80" fmla="*/ 106 w 143"/>
                    <a:gd name="T81" fmla="*/ 11 h 104"/>
                    <a:gd name="T82" fmla="*/ 118 w 143"/>
                    <a:gd name="T83" fmla="*/ 16 h 104"/>
                    <a:gd name="T84" fmla="*/ 117 w 143"/>
                    <a:gd name="T85" fmla="*/ 32 h 104"/>
                    <a:gd name="T86" fmla="*/ 101 w 143"/>
                    <a:gd name="T87" fmla="*/ 31 h 104"/>
                    <a:gd name="T88" fmla="*/ 67 w 143"/>
                    <a:gd name="T89" fmla="*/ 31 h 104"/>
                    <a:gd name="T90" fmla="*/ 51 w 143"/>
                    <a:gd name="T91" fmla="*/ 32 h 104"/>
                    <a:gd name="T92" fmla="*/ 50 w 143"/>
                    <a:gd name="T93" fmla="*/ 16 h 104"/>
                    <a:gd name="T94" fmla="*/ 68 w 143"/>
                    <a:gd name="T95" fmla="*/ 11 h 104"/>
                    <a:gd name="T96" fmla="*/ 71 w 143"/>
                    <a:gd name="T97" fmla="*/ 5 h 104"/>
                    <a:gd name="T98" fmla="*/ 92 w 143"/>
                    <a:gd name="T99" fmla="*/ 0 h 104"/>
                    <a:gd name="T100" fmla="*/ 98 w 143"/>
                    <a:gd name="T101" fmla="*/ 11 h 104"/>
                    <a:gd name="T102" fmla="*/ 106 w 143"/>
                    <a:gd name="T103" fmla="*/ 11 h 1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143" h="104">
                      <a:moveTo>
                        <a:pt x="84" y="11"/>
                      </a:moveTo>
                      <a:cubicBezTo>
                        <a:pt x="86" y="11"/>
                        <a:pt x="88" y="11"/>
                        <a:pt x="91" y="11"/>
                      </a:cubicBezTo>
                      <a:cubicBezTo>
                        <a:pt x="92" y="11"/>
                        <a:pt x="92" y="11"/>
                        <a:pt x="92" y="10"/>
                      </a:cubicBezTo>
                      <a:cubicBezTo>
                        <a:pt x="92" y="9"/>
                        <a:pt x="92" y="8"/>
                        <a:pt x="92" y="8"/>
                      </a:cubicBezTo>
                      <a:cubicBezTo>
                        <a:pt x="92" y="6"/>
                        <a:pt x="92" y="5"/>
                        <a:pt x="90" y="6"/>
                      </a:cubicBezTo>
                      <a:cubicBezTo>
                        <a:pt x="86" y="6"/>
                        <a:pt x="82" y="6"/>
                        <a:pt x="78" y="6"/>
                      </a:cubicBezTo>
                      <a:cubicBezTo>
                        <a:pt x="76" y="6"/>
                        <a:pt x="76" y="6"/>
                        <a:pt x="76" y="7"/>
                      </a:cubicBezTo>
                      <a:cubicBezTo>
                        <a:pt x="76" y="8"/>
                        <a:pt x="76" y="9"/>
                        <a:pt x="76" y="10"/>
                      </a:cubicBezTo>
                      <a:cubicBezTo>
                        <a:pt x="76" y="11"/>
                        <a:pt x="76" y="11"/>
                        <a:pt x="77" y="11"/>
                      </a:cubicBezTo>
                      <a:cubicBezTo>
                        <a:pt x="79" y="11"/>
                        <a:pt x="82" y="11"/>
                        <a:pt x="84" y="11"/>
                      </a:cubicBezTo>
                      <a:close/>
                      <a:moveTo>
                        <a:pt x="1" y="80"/>
                      </a:moveTo>
                      <a:cubicBezTo>
                        <a:pt x="1" y="80"/>
                        <a:pt x="1" y="80"/>
                        <a:pt x="1" y="80"/>
                      </a:cubicBezTo>
                      <a:cubicBezTo>
                        <a:pt x="16" y="80"/>
                        <a:pt x="16" y="80"/>
                        <a:pt x="16" y="80"/>
                      </a:cubicBezTo>
                      <a:cubicBezTo>
                        <a:pt x="17" y="80"/>
                        <a:pt x="18" y="80"/>
                        <a:pt x="18" y="81"/>
                      </a:cubicBezTo>
                      <a:cubicBezTo>
                        <a:pt x="33" y="102"/>
                        <a:pt x="33" y="102"/>
                        <a:pt x="33" y="102"/>
                      </a:cubicBezTo>
                      <a:cubicBezTo>
                        <a:pt x="33" y="103"/>
                        <a:pt x="33" y="103"/>
                        <a:pt x="33" y="103"/>
                      </a:cubicBezTo>
                      <a:cubicBezTo>
                        <a:pt x="17" y="103"/>
                        <a:pt x="17" y="103"/>
                        <a:pt x="17" y="103"/>
                      </a:cubicBezTo>
                      <a:cubicBezTo>
                        <a:pt x="16" y="103"/>
                        <a:pt x="16" y="103"/>
                        <a:pt x="15" y="102"/>
                      </a:cubicBezTo>
                      <a:cubicBezTo>
                        <a:pt x="1" y="81"/>
                        <a:pt x="1" y="81"/>
                        <a:pt x="1" y="81"/>
                      </a:cubicBezTo>
                      <a:cubicBezTo>
                        <a:pt x="0" y="80"/>
                        <a:pt x="0" y="80"/>
                        <a:pt x="1" y="80"/>
                      </a:cubicBezTo>
                      <a:close/>
                      <a:moveTo>
                        <a:pt x="142" y="73"/>
                      </a:moveTo>
                      <a:cubicBezTo>
                        <a:pt x="142" y="73"/>
                        <a:pt x="142" y="73"/>
                        <a:pt x="142" y="73"/>
                      </a:cubicBezTo>
                      <a:cubicBezTo>
                        <a:pt x="141" y="71"/>
                        <a:pt x="138" y="70"/>
                        <a:pt x="134" y="70"/>
                      </a:cubicBezTo>
                      <a:cubicBezTo>
                        <a:pt x="133" y="70"/>
                        <a:pt x="132" y="71"/>
                        <a:pt x="131" y="71"/>
                      </a:cubicBezTo>
                      <a:cubicBezTo>
                        <a:pt x="126" y="73"/>
                        <a:pt x="102" y="81"/>
                        <a:pt x="102" y="81"/>
                      </a:cubicBezTo>
                      <a:cubicBezTo>
                        <a:pt x="101" y="81"/>
                        <a:pt x="101" y="81"/>
                        <a:pt x="101" y="81"/>
                      </a:cubicBezTo>
                      <a:cubicBezTo>
                        <a:pt x="102" y="81"/>
                        <a:pt x="102" y="81"/>
                        <a:pt x="102" y="81"/>
                      </a:cubicBezTo>
                      <a:cubicBezTo>
                        <a:pt x="105" y="84"/>
                        <a:pt x="106" y="86"/>
                        <a:pt x="105" y="88"/>
                      </a:cubicBezTo>
                      <a:cubicBezTo>
                        <a:pt x="105" y="91"/>
                        <a:pt x="101" y="93"/>
                        <a:pt x="94" y="93"/>
                      </a:cubicBezTo>
                      <a:cubicBezTo>
                        <a:pt x="88" y="94"/>
                        <a:pt x="81" y="93"/>
                        <a:pt x="73" y="91"/>
                      </a:cubicBezTo>
                      <a:cubicBezTo>
                        <a:pt x="74" y="91"/>
                        <a:pt x="75" y="91"/>
                        <a:pt x="76" y="91"/>
                      </a:cubicBezTo>
                      <a:cubicBezTo>
                        <a:pt x="82" y="91"/>
                        <a:pt x="88" y="91"/>
                        <a:pt x="92" y="91"/>
                      </a:cubicBezTo>
                      <a:cubicBezTo>
                        <a:pt x="99" y="91"/>
                        <a:pt x="102" y="89"/>
                        <a:pt x="103" y="86"/>
                      </a:cubicBezTo>
                      <a:cubicBezTo>
                        <a:pt x="103" y="85"/>
                        <a:pt x="102" y="84"/>
                        <a:pt x="100" y="83"/>
                      </a:cubicBezTo>
                      <a:cubicBezTo>
                        <a:pt x="97" y="81"/>
                        <a:pt x="92" y="80"/>
                        <a:pt x="86" y="79"/>
                      </a:cubicBezTo>
                      <a:cubicBezTo>
                        <a:pt x="83" y="79"/>
                        <a:pt x="79" y="79"/>
                        <a:pt x="77" y="78"/>
                      </a:cubicBezTo>
                      <a:cubicBezTo>
                        <a:pt x="69" y="76"/>
                        <a:pt x="60" y="74"/>
                        <a:pt x="50" y="74"/>
                      </a:cubicBezTo>
                      <a:cubicBezTo>
                        <a:pt x="49" y="74"/>
                        <a:pt x="47" y="75"/>
                        <a:pt x="46" y="75"/>
                      </a:cubicBezTo>
                      <a:cubicBezTo>
                        <a:pt x="38" y="76"/>
                        <a:pt x="31" y="78"/>
                        <a:pt x="23" y="80"/>
                      </a:cubicBezTo>
                      <a:cubicBezTo>
                        <a:pt x="22" y="80"/>
                        <a:pt x="22" y="80"/>
                        <a:pt x="22" y="80"/>
                      </a:cubicBezTo>
                      <a:cubicBezTo>
                        <a:pt x="34" y="97"/>
                        <a:pt x="34" y="97"/>
                        <a:pt x="34" y="97"/>
                      </a:cubicBezTo>
                      <a:cubicBezTo>
                        <a:pt x="35" y="96"/>
                        <a:pt x="38" y="96"/>
                        <a:pt x="40" y="96"/>
                      </a:cubicBezTo>
                      <a:cubicBezTo>
                        <a:pt x="43" y="95"/>
                        <a:pt x="45" y="96"/>
                        <a:pt x="48" y="96"/>
                      </a:cubicBezTo>
                      <a:cubicBezTo>
                        <a:pt x="50" y="96"/>
                        <a:pt x="59" y="98"/>
                        <a:pt x="66" y="100"/>
                      </a:cubicBezTo>
                      <a:cubicBezTo>
                        <a:pt x="74" y="102"/>
                        <a:pt x="82" y="103"/>
                        <a:pt x="85" y="103"/>
                      </a:cubicBezTo>
                      <a:cubicBezTo>
                        <a:pt x="86" y="104"/>
                        <a:pt x="88" y="104"/>
                        <a:pt x="90" y="103"/>
                      </a:cubicBezTo>
                      <a:cubicBezTo>
                        <a:pt x="93" y="103"/>
                        <a:pt x="97" y="101"/>
                        <a:pt x="101" y="99"/>
                      </a:cubicBezTo>
                      <a:cubicBezTo>
                        <a:pt x="102" y="98"/>
                        <a:pt x="104" y="98"/>
                        <a:pt x="105" y="97"/>
                      </a:cubicBezTo>
                      <a:cubicBezTo>
                        <a:pt x="139" y="79"/>
                        <a:pt x="139" y="79"/>
                        <a:pt x="139" y="79"/>
                      </a:cubicBezTo>
                      <a:cubicBezTo>
                        <a:pt x="143" y="76"/>
                        <a:pt x="143" y="74"/>
                        <a:pt x="142" y="73"/>
                      </a:cubicBezTo>
                      <a:close/>
                      <a:moveTo>
                        <a:pt x="82" y="46"/>
                      </a:moveTo>
                      <a:cubicBezTo>
                        <a:pt x="82" y="46"/>
                        <a:pt x="82" y="46"/>
                        <a:pt x="82" y="46"/>
                      </a:cubicBezTo>
                      <a:cubicBezTo>
                        <a:pt x="82" y="40"/>
                        <a:pt x="82" y="40"/>
                        <a:pt x="82" y="40"/>
                      </a:cubicBezTo>
                      <a:cubicBezTo>
                        <a:pt x="76" y="40"/>
                        <a:pt x="76" y="40"/>
                        <a:pt x="76" y="40"/>
                      </a:cubicBezTo>
                      <a:cubicBezTo>
                        <a:pt x="76" y="35"/>
                        <a:pt x="76" y="35"/>
                        <a:pt x="76" y="35"/>
                      </a:cubicBezTo>
                      <a:cubicBezTo>
                        <a:pt x="82" y="35"/>
                        <a:pt x="82" y="35"/>
                        <a:pt x="82" y="35"/>
                      </a:cubicBezTo>
                      <a:cubicBezTo>
                        <a:pt x="82" y="29"/>
                        <a:pt x="82" y="29"/>
                        <a:pt x="82" y="29"/>
                      </a:cubicBezTo>
                      <a:cubicBezTo>
                        <a:pt x="86" y="29"/>
                        <a:pt x="86" y="29"/>
                        <a:pt x="86" y="29"/>
                      </a:cubicBezTo>
                      <a:cubicBezTo>
                        <a:pt x="86" y="35"/>
                        <a:pt x="86" y="35"/>
                        <a:pt x="86" y="35"/>
                      </a:cubicBezTo>
                      <a:cubicBezTo>
                        <a:pt x="92" y="35"/>
                        <a:pt x="92" y="35"/>
                        <a:pt x="92" y="35"/>
                      </a:cubicBezTo>
                      <a:cubicBezTo>
                        <a:pt x="92" y="40"/>
                        <a:pt x="92" y="40"/>
                        <a:pt x="92" y="40"/>
                      </a:cubicBezTo>
                      <a:cubicBezTo>
                        <a:pt x="86" y="40"/>
                        <a:pt x="86" y="40"/>
                        <a:pt x="86" y="40"/>
                      </a:cubicBezTo>
                      <a:cubicBezTo>
                        <a:pt x="86" y="46"/>
                        <a:pt x="86" y="46"/>
                        <a:pt x="86" y="46"/>
                      </a:cubicBezTo>
                      <a:lnTo>
                        <a:pt x="82" y="46"/>
                      </a:lnTo>
                      <a:close/>
                      <a:moveTo>
                        <a:pt x="84" y="63"/>
                      </a:moveTo>
                      <a:cubicBezTo>
                        <a:pt x="84" y="63"/>
                        <a:pt x="84" y="63"/>
                        <a:pt x="84" y="63"/>
                      </a:cubicBezTo>
                      <a:cubicBezTo>
                        <a:pt x="75" y="63"/>
                        <a:pt x="65" y="63"/>
                        <a:pt x="56" y="63"/>
                      </a:cubicBezTo>
                      <a:cubicBezTo>
                        <a:pt x="52" y="63"/>
                        <a:pt x="50" y="61"/>
                        <a:pt x="50" y="57"/>
                      </a:cubicBezTo>
                      <a:cubicBezTo>
                        <a:pt x="49" y="51"/>
                        <a:pt x="50" y="45"/>
                        <a:pt x="49" y="40"/>
                      </a:cubicBezTo>
                      <a:cubicBezTo>
                        <a:pt x="49" y="38"/>
                        <a:pt x="50" y="37"/>
                        <a:pt x="52" y="37"/>
                      </a:cubicBezTo>
                      <a:cubicBezTo>
                        <a:pt x="56" y="37"/>
                        <a:pt x="60" y="37"/>
                        <a:pt x="64" y="37"/>
                      </a:cubicBezTo>
                      <a:cubicBezTo>
                        <a:pt x="66" y="37"/>
                        <a:pt x="66" y="37"/>
                        <a:pt x="66" y="39"/>
                      </a:cubicBezTo>
                      <a:cubicBezTo>
                        <a:pt x="67" y="49"/>
                        <a:pt x="75" y="55"/>
                        <a:pt x="84" y="55"/>
                      </a:cubicBezTo>
                      <a:cubicBezTo>
                        <a:pt x="93" y="55"/>
                        <a:pt x="101" y="49"/>
                        <a:pt x="102" y="39"/>
                      </a:cubicBezTo>
                      <a:cubicBezTo>
                        <a:pt x="102" y="38"/>
                        <a:pt x="102" y="37"/>
                        <a:pt x="104" y="37"/>
                      </a:cubicBezTo>
                      <a:cubicBezTo>
                        <a:pt x="108" y="37"/>
                        <a:pt x="112" y="37"/>
                        <a:pt x="116" y="37"/>
                      </a:cubicBezTo>
                      <a:cubicBezTo>
                        <a:pt x="118" y="37"/>
                        <a:pt x="118" y="38"/>
                        <a:pt x="118" y="39"/>
                      </a:cubicBezTo>
                      <a:cubicBezTo>
                        <a:pt x="118" y="45"/>
                        <a:pt x="118" y="51"/>
                        <a:pt x="118" y="57"/>
                      </a:cubicBezTo>
                      <a:cubicBezTo>
                        <a:pt x="118" y="61"/>
                        <a:pt x="116" y="63"/>
                        <a:pt x="113" y="63"/>
                      </a:cubicBezTo>
                      <a:cubicBezTo>
                        <a:pt x="103" y="63"/>
                        <a:pt x="93" y="63"/>
                        <a:pt x="84" y="63"/>
                      </a:cubicBezTo>
                      <a:close/>
                      <a:moveTo>
                        <a:pt x="106" y="11"/>
                      </a:moveTo>
                      <a:cubicBezTo>
                        <a:pt x="106" y="11"/>
                        <a:pt x="106" y="11"/>
                        <a:pt x="106" y="11"/>
                      </a:cubicBezTo>
                      <a:cubicBezTo>
                        <a:pt x="109" y="11"/>
                        <a:pt x="111" y="11"/>
                        <a:pt x="113" y="11"/>
                      </a:cubicBezTo>
                      <a:cubicBezTo>
                        <a:pt x="116" y="11"/>
                        <a:pt x="118" y="13"/>
                        <a:pt x="118" y="16"/>
                      </a:cubicBezTo>
                      <a:cubicBezTo>
                        <a:pt x="118" y="21"/>
                        <a:pt x="118" y="26"/>
                        <a:pt x="118" y="30"/>
                      </a:cubicBezTo>
                      <a:cubicBezTo>
                        <a:pt x="118" y="31"/>
                        <a:pt x="118" y="32"/>
                        <a:pt x="117" y="32"/>
                      </a:cubicBezTo>
                      <a:cubicBezTo>
                        <a:pt x="112" y="32"/>
                        <a:pt x="107" y="32"/>
                        <a:pt x="102" y="32"/>
                      </a:cubicBezTo>
                      <a:cubicBezTo>
                        <a:pt x="101" y="32"/>
                        <a:pt x="101" y="31"/>
                        <a:pt x="101" y="31"/>
                      </a:cubicBezTo>
                      <a:cubicBezTo>
                        <a:pt x="97" y="23"/>
                        <a:pt x="92" y="20"/>
                        <a:pt x="84" y="20"/>
                      </a:cubicBezTo>
                      <a:cubicBezTo>
                        <a:pt x="76" y="20"/>
                        <a:pt x="71" y="23"/>
                        <a:pt x="67" y="31"/>
                      </a:cubicBezTo>
                      <a:cubicBezTo>
                        <a:pt x="67" y="32"/>
                        <a:pt x="66" y="32"/>
                        <a:pt x="66" y="32"/>
                      </a:cubicBezTo>
                      <a:cubicBezTo>
                        <a:pt x="60" y="32"/>
                        <a:pt x="56" y="32"/>
                        <a:pt x="51" y="32"/>
                      </a:cubicBezTo>
                      <a:cubicBezTo>
                        <a:pt x="50" y="32"/>
                        <a:pt x="49" y="31"/>
                        <a:pt x="49" y="30"/>
                      </a:cubicBezTo>
                      <a:cubicBezTo>
                        <a:pt x="50" y="26"/>
                        <a:pt x="49" y="21"/>
                        <a:pt x="50" y="16"/>
                      </a:cubicBezTo>
                      <a:cubicBezTo>
                        <a:pt x="50" y="13"/>
                        <a:pt x="52" y="11"/>
                        <a:pt x="55" y="11"/>
                      </a:cubicBezTo>
                      <a:cubicBezTo>
                        <a:pt x="59" y="11"/>
                        <a:pt x="64" y="11"/>
                        <a:pt x="68" y="11"/>
                      </a:cubicBezTo>
                      <a:cubicBezTo>
                        <a:pt x="71" y="11"/>
                        <a:pt x="71" y="11"/>
                        <a:pt x="71" y="9"/>
                      </a:cubicBezTo>
                      <a:cubicBezTo>
                        <a:pt x="71" y="7"/>
                        <a:pt x="71" y="6"/>
                        <a:pt x="71" y="5"/>
                      </a:cubicBezTo>
                      <a:cubicBezTo>
                        <a:pt x="71" y="2"/>
                        <a:pt x="73" y="0"/>
                        <a:pt x="76" y="0"/>
                      </a:cubicBezTo>
                      <a:cubicBezTo>
                        <a:pt x="81" y="0"/>
                        <a:pt x="87" y="0"/>
                        <a:pt x="92" y="0"/>
                      </a:cubicBezTo>
                      <a:cubicBezTo>
                        <a:pt x="95" y="0"/>
                        <a:pt x="97" y="2"/>
                        <a:pt x="97" y="5"/>
                      </a:cubicBezTo>
                      <a:cubicBezTo>
                        <a:pt x="97" y="7"/>
                        <a:pt x="96" y="10"/>
                        <a:pt x="98" y="11"/>
                      </a:cubicBezTo>
                      <a:cubicBezTo>
                        <a:pt x="99" y="12"/>
                        <a:pt x="102" y="11"/>
                        <a:pt x="104" y="11"/>
                      </a:cubicBezTo>
                      <a:cubicBezTo>
                        <a:pt x="105" y="11"/>
                        <a:pt x="105" y="11"/>
                        <a:pt x="106" y="1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  <p:sp>
              <p:nvSpPr>
                <p:cNvPr id="11" name="Freeform 23">
                  <a:extLst>
                    <a:ext uri="{FF2B5EF4-FFF2-40B4-BE49-F238E27FC236}">
                      <a16:creationId xmlns:a16="http://schemas.microsoft.com/office/drawing/2014/main" id="{21013A21-F7AC-44A2-971B-298A659C528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180866" y="4910802"/>
                  <a:ext cx="678527" cy="650106"/>
                </a:xfrm>
                <a:custGeom>
                  <a:avLst/>
                  <a:gdLst>
                    <a:gd name="T0" fmla="*/ 141 w 141"/>
                    <a:gd name="T1" fmla="*/ 100 h 136"/>
                    <a:gd name="T2" fmla="*/ 131 w 141"/>
                    <a:gd name="T3" fmla="*/ 97 h 136"/>
                    <a:gd name="T4" fmla="*/ 128 w 141"/>
                    <a:gd name="T5" fmla="*/ 98 h 136"/>
                    <a:gd name="T6" fmla="*/ 94 w 141"/>
                    <a:gd name="T7" fmla="*/ 109 h 136"/>
                    <a:gd name="T8" fmla="*/ 93 w 141"/>
                    <a:gd name="T9" fmla="*/ 109 h 136"/>
                    <a:gd name="T10" fmla="*/ 94 w 141"/>
                    <a:gd name="T11" fmla="*/ 110 h 136"/>
                    <a:gd name="T12" fmla="*/ 98 w 141"/>
                    <a:gd name="T13" fmla="*/ 118 h 136"/>
                    <a:gd name="T14" fmla="*/ 84 w 141"/>
                    <a:gd name="T15" fmla="*/ 124 h 136"/>
                    <a:gd name="T16" fmla="*/ 59 w 141"/>
                    <a:gd name="T17" fmla="*/ 122 h 136"/>
                    <a:gd name="T18" fmla="*/ 63 w 141"/>
                    <a:gd name="T19" fmla="*/ 122 h 136"/>
                    <a:gd name="T20" fmla="*/ 82 w 141"/>
                    <a:gd name="T21" fmla="*/ 121 h 136"/>
                    <a:gd name="T22" fmla="*/ 95 w 141"/>
                    <a:gd name="T23" fmla="*/ 116 h 136"/>
                    <a:gd name="T24" fmla="*/ 91 w 141"/>
                    <a:gd name="T25" fmla="*/ 111 h 136"/>
                    <a:gd name="T26" fmla="*/ 76 w 141"/>
                    <a:gd name="T27" fmla="*/ 108 h 136"/>
                    <a:gd name="T28" fmla="*/ 64 w 141"/>
                    <a:gd name="T29" fmla="*/ 106 h 136"/>
                    <a:gd name="T30" fmla="*/ 33 w 141"/>
                    <a:gd name="T31" fmla="*/ 101 h 136"/>
                    <a:gd name="T32" fmla="*/ 28 w 141"/>
                    <a:gd name="T33" fmla="*/ 102 h 136"/>
                    <a:gd name="T34" fmla="*/ 1 w 141"/>
                    <a:gd name="T35" fmla="*/ 109 h 136"/>
                    <a:gd name="T36" fmla="*/ 0 w 141"/>
                    <a:gd name="T37" fmla="*/ 109 h 136"/>
                    <a:gd name="T38" fmla="*/ 13 w 141"/>
                    <a:gd name="T39" fmla="*/ 128 h 136"/>
                    <a:gd name="T40" fmla="*/ 20 w 141"/>
                    <a:gd name="T41" fmla="*/ 127 h 136"/>
                    <a:gd name="T42" fmla="*/ 30 w 141"/>
                    <a:gd name="T43" fmla="*/ 127 h 136"/>
                    <a:gd name="T44" fmla="*/ 52 w 141"/>
                    <a:gd name="T45" fmla="*/ 131 h 136"/>
                    <a:gd name="T46" fmla="*/ 73 w 141"/>
                    <a:gd name="T47" fmla="*/ 136 h 136"/>
                    <a:gd name="T48" fmla="*/ 79 w 141"/>
                    <a:gd name="T49" fmla="*/ 136 h 136"/>
                    <a:gd name="T50" fmla="*/ 92 w 141"/>
                    <a:gd name="T51" fmla="*/ 131 h 136"/>
                    <a:gd name="T52" fmla="*/ 97 w 141"/>
                    <a:gd name="T53" fmla="*/ 128 h 136"/>
                    <a:gd name="T54" fmla="*/ 137 w 141"/>
                    <a:gd name="T55" fmla="*/ 106 h 136"/>
                    <a:gd name="T56" fmla="*/ 141 w 141"/>
                    <a:gd name="T57" fmla="*/ 100 h 136"/>
                    <a:gd name="T58" fmla="*/ 77 w 141"/>
                    <a:gd name="T59" fmla="*/ 50 h 136"/>
                    <a:gd name="T60" fmla="*/ 77 w 141"/>
                    <a:gd name="T61" fmla="*/ 50 h 136"/>
                    <a:gd name="T62" fmla="*/ 77 w 141"/>
                    <a:gd name="T63" fmla="*/ 55 h 136"/>
                    <a:gd name="T64" fmla="*/ 109 w 141"/>
                    <a:gd name="T65" fmla="*/ 88 h 136"/>
                    <a:gd name="T66" fmla="*/ 67 w 141"/>
                    <a:gd name="T67" fmla="*/ 88 h 136"/>
                    <a:gd name="T68" fmla="*/ 66 w 141"/>
                    <a:gd name="T69" fmla="*/ 88 h 136"/>
                    <a:gd name="T70" fmla="*/ 24 w 141"/>
                    <a:gd name="T71" fmla="*/ 88 h 136"/>
                    <a:gd name="T72" fmla="*/ 55 w 141"/>
                    <a:gd name="T73" fmla="*/ 55 h 136"/>
                    <a:gd name="T74" fmla="*/ 55 w 141"/>
                    <a:gd name="T75" fmla="*/ 51 h 136"/>
                    <a:gd name="T76" fmla="*/ 49 w 141"/>
                    <a:gd name="T77" fmla="*/ 38 h 136"/>
                    <a:gd name="T78" fmla="*/ 49 w 141"/>
                    <a:gd name="T79" fmla="*/ 38 h 136"/>
                    <a:gd name="T80" fmla="*/ 48 w 141"/>
                    <a:gd name="T81" fmla="*/ 36 h 136"/>
                    <a:gd name="T82" fmla="*/ 48 w 141"/>
                    <a:gd name="T83" fmla="*/ 36 h 136"/>
                    <a:gd name="T84" fmla="*/ 47 w 141"/>
                    <a:gd name="T85" fmla="*/ 33 h 136"/>
                    <a:gd name="T86" fmla="*/ 47 w 141"/>
                    <a:gd name="T87" fmla="*/ 28 h 136"/>
                    <a:gd name="T88" fmla="*/ 48 w 141"/>
                    <a:gd name="T89" fmla="*/ 28 h 136"/>
                    <a:gd name="T90" fmla="*/ 55 w 141"/>
                    <a:gd name="T91" fmla="*/ 7 h 136"/>
                    <a:gd name="T92" fmla="*/ 84 w 141"/>
                    <a:gd name="T93" fmla="*/ 13 h 136"/>
                    <a:gd name="T94" fmla="*/ 84 w 141"/>
                    <a:gd name="T95" fmla="*/ 28 h 136"/>
                    <a:gd name="T96" fmla="*/ 86 w 141"/>
                    <a:gd name="T97" fmla="*/ 27 h 136"/>
                    <a:gd name="T98" fmla="*/ 85 w 141"/>
                    <a:gd name="T99" fmla="*/ 33 h 136"/>
                    <a:gd name="T100" fmla="*/ 84 w 141"/>
                    <a:gd name="T101" fmla="*/ 36 h 136"/>
                    <a:gd name="T102" fmla="*/ 84 w 141"/>
                    <a:gd name="T103" fmla="*/ 36 h 136"/>
                    <a:gd name="T104" fmla="*/ 83 w 141"/>
                    <a:gd name="T105" fmla="*/ 38 h 136"/>
                    <a:gd name="T106" fmla="*/ 77 w 141"/>
                    <a:gd name="T107" fmla="*/ 50 h 1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141" h="136">
                      <a:moveTo>
                        <a:pt x="141" y="100"/>
                      </a:moveTo>
                      <a:cubicBezTo>
                        <a:pt x="140" y="98"/>
                        <a:pt x="136" y="96"/>
                        <a:pt x="131" y="97"/>
                      </a:cubicBezTo>
                      <a:cubicBezTo>
                        <a:pt x="130" y="97"/>
                        <a:pt x="129" y="98"/>
                        <a:pt x="128" y="98"/>
                      </a:cubicBezTo>
                      <a:cubicBezTo>
                        <a:pt x="122" y="99"/>
                        <a:pt x="95" y="109"/>
                        <a:pt x="94" y="109"/>
                      </a:cubicBezTo>
                      <a:cubicBezTo>
                        <a:pt x="93" y="109"/>
                        <a:pt x="93" y="109"/>
                        <a:pt x="93" y="109"/>
                      </a:cubicBezTo>
                      <a:cubicBezTo>
                        <a:pt x="94" y="110"/>
                        <a:pt x="94" y="110"/>
                        <a:pt x="94" y="110"/>
                      </a:cubicBezTo>
                      <a:cubicBezTo>
                        <a:pt x="97" y="113"/>
                        <a:pt x="98" y="115"/>
                        <a:pt x="98" y="118"/>
                      </a:cubicBezTo>
                      <a:cubicBezTo>
                        <a:pt x="97" y="121"/>
                        <a:pt x="92" y="123"/>
                        <a:pt x="84" y="124"/>
                      </a:cubicBezTo>
                      <a:cubicBezTo>
                        <a:pt x="78" y="124"/>
                        <a:pt x="69" y="124"/>
                        <a:pt x="59" y="122"/>
                      </a:cubicBezTo>
                      <a:cubicBezTo>
                        <a:pt x="61" y="122"/>
                        <a:pt x="62" y="122"/>
                        <a:pt x="63" y="122"/>
                      </a:cubicBezTo>
                      <a:cubicBezTo>
                        <a:pt x="70" y="122"/>
                        <a:pt x="77" y="122"/>
                        <a:pt x="82" y="121"/>
                      </a:cubicBezTo>
                      <a:cubicBezTo>
                        <a:pt x="90" y="121"/>
                        <a:pt x="94" y="119"/>
                        <a:pt x="95" y="116"/>
                      </a:cubicBezTo>
                      <a:cubicBezTo>
                        <a:pt x="95" y="114"/>
                        <a:pt x="94" y="113"/>
                        <a:pt x="91" y="111"/>
                      </a:cubicBezTo>
                      <a:cubicBezTo>
                        <a:pt x="88" y="109"/>
                        <a:pt x="82" y="109"/>
                        <a:pt x="76" y="108"/>
                      </a:cubicBezTo>
                      <a:cubicBezTo>
                        <a:pt x="71" y="107"/>
                        <a:pt x="67" y="106"/>
                        <a:pt x="64" y="106"/>
                      </a:cubicBezTo>
                      <a:cubicBezTo>
                        <a:pt x="55" y="103"/>
                        <a:pt x="45" y="100"/>
                        <a:pt x="33" y="101"/>
                      </a:cubicBezTo>
                      <a:cubicBezTo>
                        <a:pt x="31" y="101"/>
                        <a:pt x="29" y="102"/>
                        <a:pt x="28" y="102"/>
                      </a:cubicBezTo>
                      <a:cubicBezTo>
                        <a:pt x="19" y="104"/>
                        <a:pt x="10" y="106"/>
                        <a:pt x="1" y="109"/>
                      </a:cubicBezTo>
                      <a:cubicBezTo>
                        <a:pt x="0" y="109"/>
                        <a:pt x="0" y="109"/>
                        <a:pt x="0" y="109"/>
                      </a:cubicBezTo>
                      <a:cubicBezTo>
                        <a:pt x="13" y="128"/>
                        <a:pt x="13" y="128"/>
                        <a:pt x="13" y="128"/>
                      </a:cubicBezTo>
                      <a:cubicBezTo>
                        <a:pt x="15" y="128"/>
                        <a:pt x="18" y="127"/>
                        <a:pt x="20" y="127"/>
                      </a:cubicBezTo>
                      <a:cubicBezTo>
                        <a:pt x="24" y="127"/>
                        <a:pt x="26" y="127"/>
                        <a:pt x="30" y="127"/>
                      </a:cubicBezTo>
                      <a:cubicBezTo>
                        <a:pt x="33" y="128"/>
                        <a:pt x="43" y="130"/>
                        <a:pt x="52" y="131"/>
                      </a:cubicBezTo>
                      <a:cubicBezTo>
                        <a:pt x="61" y="134"/>
                        <a:pt x="70" y="135"/>
                        <a:pt x="73" y="136"/>
                      </a:cubicBezTo>
                      <a:cubicBezTo>
                        <a:pt x="75" y="136"/>
                        <a:pt x="77" y="136"/>
                        <a:pt x="79" y="136"/>
                      </a:cubicBezTo>
                      <a:cubicBezTo>
                        <a:pt x="83" y="135"/>
                        <a:pt x="88" y="133"/>
                        <a:pt x="92" y="131"/>
                      </a:cubicBezTo>
                      <a:cubicBezTo>
                        <a:pt x="94" y="130"/>
                        <a:pt x="96" y="129"/>
                        <a:pt x="97" y="128"/>
                      </a:cubicBezTo>
                      <a:cubicBezTo>
                        <a:pt x="137" y="106"/>
                        <a:pt x="137" y="106"/>
                        <a:pt x="137" y="106"/>
                      </a:cubicBezTo>
                      <a:cubicBezTo>
                        <a:pt x="141" y="104"/>
                        <a:pt x="141" y="101"/>
                        <a:pt x="141" y="100"/>
                      </a:cubicBezTo>
                      <a:close/>
                      <a:moveTo>
                        <a:pt x="77" y="50"/>
                      </a:moveTo>
                      <a:cubicBezTo>
                        <a:pt x="77" y="50"/>
                        <a:pt x="77" y="50"/>
                        <a:pt x="77" y="50"/>
                      </a:cubicBezTo>
                      <a:cubicBezTo>
                        <a:pt x="77" y="55"/>
                        <a:pt x="77" y="55"/>
                        <a:pt x="77" y="55"/>
                      </a:cubicBezTo>
                      <a:cubicBezTo>
                        <a:pt x="98" y="67"/>
                        <a:pt x="109" y="61"/>
                        <a:pt x="109" y="88"/>
                      </a:cubicBezTo>
                      <a:cubicBezTo>
                        <a:pt x="67" y="88"/>
                        <a:pt x="67" y="88"/>
                        <a:pt x="67" y="88"/>
                      </a:cubicBezTo>
                      <a:cubicBezTo>
                        <a:pt x="66" y="88"/>
                        <a:pt x="66" y="88"/>
                        <a:pt x="66" y="88"/>
                      </a:cubicBezTo>
                      <a:cubicBezTo>
                        <a:pt x="24" y="88"/>
                        <a:pt x="24" y="88"/>
                        <a:pt x="24" y="88"/>
                      </a:cubicBezTo>
                      <a:cubicBezTo>
                        <a:pt x="24" y="60"/>
                        <a:pt x="34" y="67"/>
                        <a:pt x="55" y="55"/>
                      </a:cubicBezTo>
                      <a:cubicBezTo>
                        <a:pt x="55" y="51"/>
                        <a:pt x="55" y="51"/>
                        <a:pt x="55" y="51"/>
                      </a:cubicBezTo>
                      <a:cubicBezTo>
                        <a:pt x="51" y="48"/>
                        <a:pt x="50" y="43"/>
                        <a:pt x="49" y="38"/>
                      </a:cubicBezTo>
                      <a:cubicBezTo>
                        <a:pt x="49" y="38"/>
                        <a:pt x="49" y="38"/>
                        <a:pt x="49" y="38"/>
                      </a:cubicBezTo>
                      <a:cubicBezTo>
                        <a:pt x="48" y="38"/>
                        <a:pt x="48" y="37"/>
                        <a:pt x="48" y="36"/>
                      </a:cubicBezTo>
                      <a:cubicBezTo>
                        <a:pt x="48" y="36"/>
                        <a:pt x="48" y="36"/>
                        <a:pt x="48" y="36"/>
                      </a:cubicBezTo>
                      <a:cubicBezTo>
                        <a:pt x="48" y="36"/>
                        <a:pt x="47" y="35"/>
                        <a:pt x="47" y="33"/>
                      </a:cubicBezTo>
                      <a:cubicBezTo>
                        <a:pt x="47" y="32"/>
                        <a:pt x="45" y="29"/>
                        <a:pt x="47" y="28"/>
                      </a:cubicBezTo>
                      <a:cubicBezTo>
                        <a:pt x="48" y="27"/>
                        <a:pt x="48" y="28"/>
                        <a:pt x="48" y="28"/>
                      </a:cubicBezTo>
                      <a:cubicBezTo>
                        <a:pt x="47" y="20"/>
                        <a:pt x="45" y="9"/>
                        <a:pt x="55" y="7"/>
                      </a:cubicBezTo>
                      <a:cubicBezTo>
                        <a:pt x="55" y="0"/>
                        <a:pt x="81" y="3"/>
                        <a:pt x="84" y="13"/>
                      </a:cubicBezTo>
                      <a:cubicBezTo>
                        <a:pt x="86" y="18"/>
                        <a:pt x="84" y="28"/>
                        <a:pt x="84" y="28"/>
                      </a:cubicBezTo>
                      <a:cubicBezTo>
                        <a:pt x="84" y="27"/>
                        <a:pt x="84" y="27"/>
                        <a:pt x="86" y="27"/>
                      </a:cubicBezTo>
                      <a:cubicBezTo>
                        <a:pt x="87" y="28"/>
                        <a:pt x="85" y="32"/>
                        <a:pt x="85" y="33"/>
                      </a:cubicBezTo>
                      <a:cubicBezTo>
                        <a:pt x="84" y="35"/>
                        <a:pt x="84" y="36"/>
                        <a:pt x="84" y="36"/>
                      </a:cubicBezTo>
                      <a:cubicBezTo>
                        <a:pt x="84" y="36"/>
                        <a:pt x="84" y="36"/>
                        <a:pt x="84" y="36"/>
                      </a:cubicBezTo>
                      <a:cubicBezTo>
                        <a:pt x="84" y="37"/>
                        <a:pt x="83" y="38"/>
                        <a:pt x="83" y="38"/>
                      </a:cubicBezTo>
                      <a:cubicBezTo>
                        <a:pt x="82" y="43"/>
                        <a:pt x="81" y="47"/>
                        <a:pt x="77" y="5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p:grp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1628A392-6114-4A58-875A-3EB4D804FB14}"/>
                  </a:ext>
                </a:extLst>
              </p:cNvPr>
              <p:cNvGrpSpPr/>
              <p:nvPr/>
            </p:nvGrpSpPr>
            <p:grpSpPr>
              <a:xfrm>
                <a:off x="5198344" y="3357124"/>
                <a:ext cx="4482867" cy="1081363"/>
                <a:chOff x="6076040" y="1800368"/>
                <a:chExt cx="4482867" cy="1081363"/>
              </a:xfrm>
            </p:grpSpPr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AFA8BE81-6235-43D1-A479-94A31B0F1E9D}"/>
                    </a:ext>
                  </a:extLst>
                </p:cNvPr>
                <p:cNvSpPr txBox="1"/>
                <p:nvPr/>
              </p:nvSpPr>
              <p:spPr>
                <a:xfrm>
                  <a:off x="6096000" y="1800368"/>
                  <a:ext cx="4462907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>
                      <a:solidFill>
                        <a:schemeClr val="bg1"/>
                      </a:solidFill>
                    </a:rPr>
                    <a:t>Hi, you can compare them using the </a:t>
                  </a:r>
                  <a:r>
                    <a:rPr lang="en-US" sz="2000" dirty="0" err="1">
                      <a:solidFill>
                        <a:schemeClr val="bg1"/>
                      </a:solidFill>
                    </a:rPr>
                    <a:t>SpiderPlot</a:t>
                  </a:r>
                  <a:r>
                    <a:rPr lang="en-US" sz="2000" dirty="0">
                      <a:solidFill>
                        <a:schemeClr val="bg1"/>
                      </a:solidFill>
                    </a:rPr>
                    <a:t> button. </a:t>
                  </a:r>
                </a:p>
              </p:txBody>
            </p:sp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88B06BD7-2C4D-4D10-88C6-CDCBEDA5527B}"/>
                    </a:ext>
                  </a:extLst>
                </p:cNvPr>
                <p:cNvSpPr txBox="1"/>
                <p:nvPr/>
              </p:nvSpPr>
              <p:spPr>
                <a:xfrm>
                  <a:off x="6076040" y="2512399"/>
                  <a:ext cx="191365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chemeClr val="bg1"/>
                      </a:solidFill>
                    </a:rPr>
                    <a:t>- The Dev team</a:t>
                  </a:r>
                </a:p>
              </p:txBody>
            </p:sp>
          </p:grpSp>
        </p:grp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525337A-0BFF-4E92-809F-B5BDF81FC3D3}"/>
                </a:ext>
              </a:extLst>
            </p:cNvPr>
            <p:cNvSpPr/>
            <p:nvPr/>
          </p:nvSpPr>
          <p:spPr>
            <a:xfrm>
              <a:off x="2647638" y="-125376"/>
              <a:ext cx="6287584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4400" b="1" dirty="0" err="1">
                  <a:solidFill>
                    <a:schemeClr val="accent1"/>
                  </a:solidFill>
                </a:rPr>
                <a:t>Tentatives</a:t>
              </a:r>
              <a:r>
                <a:rPr lang="en-US" sz="4400" b="1" dirty="0">
                  <a:solidFill>
                    <a:schemeClr val="accent1"/>
                  </a:solidFill>
                </a:rPr>
                <a:t> </a:t>
              </a:r>
              <a:r>
                <a:rPr lang="en-US" sz="4400" b="1" dirty="0" err="1">
                  <a:solidFill>
                    <a:schemeClr val="accent1"/>
                  </a:solidFill>
                </a:rPr>
                <a:t>infructueuses</a:t>
              </a:r>
              <a:endParaRPr lang="en-US" sz="4400" b="1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5" name="Slide Number Placeholder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6</a:t>
            </a:fld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6DCEA35-49C7-2748-9BA5-67DE18CC766B}"/>
              </a:ext>
            </a:extLst>
          </p:cNvPr>
          <p:cNvSpPr/>
          <p:nvPr/>
        </p:nvSpPr>
        <p:spPr>
          <a:xfrm>
            <a:off x="169333" y="276705"/>
            <a:ext cx="1230489" cy="115740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4D186F5-E01F-0A44-91CE-07C52E012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822" y="746027"/>
            <a:ext cx="9677449" cy="5884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359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C642FF15-9466-46B9-853B-EC08844F9307}"/>
              </a:ext>
            </a:extLst>
          </p:cNvPr>
          <p:cNvGrpSpPr/>
          <p:nvPr/>
        </p:nvGrpSpPr>
        <p:grpSpPr>
          <a:xfrm>
            <a:off x="5659903" y="2108340"/>
            <a:ext cx="1773241" cy="3853927"/>
            <a:chOff x="5198344" y="1925559"/>
            <a:chExt cx="1913656" cy="3853927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B3F580E0-C421-425F-9595-F8080AE26748}"/>
                </a:ext>
              </a:extLst>
            </p:cNvPr>
            <p:cNvGrpSpPr/>
            <p:nvPr/>
          </p:nvGrpSpPr>
          <p:grpSpPr>
            <a:xfrm>
              <a:off x="6175700" y="1925559"/>
              <a:ext cx="822440" cy="3853927"/>
              <a:chOff x="6180866" y="1194481"/>
              <a:chExt cx="822440" cy="4366427"/>
            </a:xfrm>
          </p:grpSpPr>
          <p:sp>
            <p:nvSpPr>
              <p:cNvPr id="14" name="Freeform 53">
                <a:extLst>
                  <a:ext uri="{FF2B5EF4-FFF2-40B4-BE49-F238E27FC236}">
                    <a16:creationId xmlns:a16="http://schemas.microsoft.com/office/drawing/2014/main" id="{357CDB2E-69EA-4AC2-8131-2253E72182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290120" y="1194481"/>
                <a:ext cx="713186" cy="518347"/>
              </a:xfrm>
              <a:custGeom>
                <a:avLst/>
                <a:gdLst>
                  <a:gd name="T0" fmla="*/ 91 w 143"/>
                  <a:gd name="T1" fmla="*/ 11 h 104"/>
                  <a:gd name="T2" fmla="*/ 92 w 143"/>
                  <a:gd name="T3" fmla="*/ 8 h 104"/>
                  <a:gd name="T4" fmla="*/ 78 w 143"/>
                  <a:gd name="T5" fmla="*/ 6 h 104"/>
                  <a:gd name="T6" fmla="*/ 76 w 143"/>
                  <a:gd name="T7" fmla="*/ 10 h 104"/>
                  <a:gd name="T8" fmla="*/ 84 w 143"/>
                  <a:gd name="T9" fmla="*/ 11 h 104"/>
                  <a:gd name="T10" fmla="*/ 1 w 143"/>
                  <a:gd name="T11" fmla="*/ 80 h 104"/>
                  <a:gd name="T12" fmla="*/ 18 w 143"/>
                  <a:gd name="T13" fmla="*/ 81 h 104"/>
                  <a:gd name="T14" fmla="*/ 33 w 143"/>
                  <a:gd name="T15" fmla="*/ 103 h 104"/>
                  <a:gd name="T16" fmla="*/ 15 w 143"/>
                  <a:gd name="T17" fmla="*/ 102 h 104"/>
                  <a:gd name="T18" fmla="*/ 1 w 143"/>
                  <a:gd name="T19" fmla="*/ 80 h 104"/>
                  <a:gd name="T20" fmla="*/ 142 w 143"/>
                  <a:gd name="T21" fmla="*/ 73 h 104"/>
                  <a:gd name="T22" fmla="*/ 131 w 143"/>
                  <a:gd name="T23" fmla="*/ 71 h 104"/>
                  <a:gd name="T24" fmla="*/ 101 w 143"/>
                  <a:gd name="T25" fmla="*/ 81 h 104"/>
                  <a:gd name="T26" fmla="*/ 105 w 143"/>
                  <a:gd name="T27" fmla="*/ 88 h 104"/>
                  <a:gd name="T28" fmla="*/ 73 w 143"/>
                  <a:gd name="T29" fmla="*/ 91 h 104"/>
                  <a:gd name="T30" fmla="*/ 92 w 143"/>
                  <a:gd name="T31" fmla="*/ 91 h 104"/>
                  <a:gd name="T32" fmla="*/ 100 w 143"/>
                  <a:gd name="T33" fmla="*/ 83 h 104"/>
                  <a:gd name="T34" fmla="*/ 77 w 143"/>
                  <a:gd name="T35" fmla="*/ 78 h 104"/>
                  <a:gd name="T36" fmla="*/ 46 w 143"/>
                  <a:gd name="T37" fmla="*/ 75 h 104"/>
                  <a:gd name="T38" fmla="*/ 22 w 143"/>
                  <a:gd name="T39" fmla="*/ 80 h 104"/>
                  <a:gd name="T40" fmla="*/ 40 w 143"/>
                  <a:gd name="T41" fmla="*/ 96 h 104"/>
                  <a:gd name="T42" fmla="*/ 66 w 143"/>
                  <a:gd name="T43" fmla="*/ 100 h 104"/>
                  <a:gd name="T44" fmla="*/ 90 w 143"/>
                  <a:gd name="T45" fmla="*/ 103 h 104"/>
                  <a:gd name="T46" fmla="*/ 105 w 143"/>
                  <a:gd name="T47" fmla="*/ 97 h 104"/>
                  <a:gd name="T48" fmla="*/ 142 w 143"/>
                  <a:gd name="T49" fmla="*/ 73 h 104"/>
                  <a:gd name="T50" fmla="*/ 82 w 143"/>
                  <a:gd name="T51" fmla="*/ 46 h 104"/>
                  <a:gd name="T52" fmla="*/ 76 w 143"/>
                  <a:gd name="T53" fmla="*/ 40 h 104"/>
                  <a:gd name="T54" fmla="*/ 82 w 143"/>
                  <a:gd name="T55" fmla="*/ 35 h 104"/>
                  <a:gd name="T56" fmla="*/ 86 w 143"/>
                  <a:gd name="T57" fmla="*/ 29 h 104"/>
                  <a:gd name="T58" fmla="*/ 92 w 143"/>
                  <a:gd name="T59" fmla="*/ 35 h 104"/>
                  <a:gd name="T60" fmla="*/ 86 w 143"/>
                  <a:gd name="T61" fmla="*/ 40 h 104"/>
                  <a:gd name="T62" fmla="*/ 82 w 143"/>
                  <a:gd name="T63" fmla="*/ 46 h 104"/>
                  <a:gd name="T64" fmla="*/ 84 w 143"/>
                  <a:gd name="T65" fmla="*/ 63 h 104"/>
                  <a:gd name="T66" fmla="*/ 50 w 143"/>
                  <a:gd name="T67" fmla="*/ 57 h 104"/>
                  <a:gd name="T68" fmla="*/ 52 w 143"/>
                  <a:gd name="T69" fmla="*/ 37 h 104"/>
                  <a:gd name="T70" fmla="*/ 66 w 143"/>
                  <a:gd name="T71" fmla="*/ 39 h 104"/>
                  <a:gd name="T72" fmla="*/ 102 w 143"/>
                  <a:gd name="T73" fmla="*/ 39 h 104"/>
                  <a:gd name="T74" fmla="*/ 116 w 143"/>
                  <a:gd name="T75" fmla="*/ 37 h 104"/>
                  <a:gd name="T76" fmla="*/ 118 w 143"/>
                  <a:gd name="T77" fmla="*/ 57 h 104"/>
                  <a:gd name="T78" fmla="*/ 84 w 143"/>
                  <a:gd name="T79" fmla="*/ 63 h 104"/>
                  <a:gd name="T80" fmla="*/ 106 w 143"/>
                  <a:gd name="T81" fmla="*/ 11 h 104"/>
                  <a:gd name="T82" fmla="*/ 118 w 143"/>
                  <a:gd name="T83" fmla="*/ 16 h 104"/>
                  <a:gd name="T84" fmla="*/ 117 w 143"/>
                  <a:gd name="T85" fmla="*/ 32 h 104"/>
                  <a:gd name="T86" fmla="*/ 101 w 143"/>
                  <a:gd name="T87" fmla="*/ 31 h 104"/>
                  <a:gd name="T88" fmla="*/ 67 w 143"/>
                  <a:gd name="T89" fmla="*/ 31 h 104"/>
                  <a:gd name="T90" fmla="*/ 51 w 143"/>
                  <a:gd name="T91" fmla="*/ 32 h 104"/>
                  <a:gd name="T92" fmla="*/ 50 w 143"/>
                  <a:gd name="T93" fmla="*/ 16 h 104"/>
                  <a:gd name="T94" fmla="*/ 68 w 143"/>
                  <a:gd name="T95" fmla="*/ 11 h 104"/>
                  <a:gd name="T96" fmla="*/ 71 w 143"/>
                  <a:gd name="T97" fmla="*/ 5 h 104"/>
                  <a:gd name="T98" fmla="*/ 92 w 143"/>
                  <a:gd name="T99" fmla="*/ 0 h 104"/>
                  <a:gd name="T100" fmla="*/ 98 w 143"/>
                  <a:gd name="T101" fmla="*/ 11 h 104"/>
                  <a:gd name="T102" fmla="*/ 106 w 143"/>
                  <a:gd name="T103" fmla="*/ 11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43" h="104">
                    <a:moveTo>
                      <a:pt x="84" y="11"/>
                    </a:moveTo>
                    <a:cubicBezTo>
                      <a:pt x="86" y="11"/>
                      <a:pt x="88" y="11"/>
                      <a:pt x="91" y="11"/>
                    </a:cubicBezTo>
                    <a:cubicBezTo>
                      <a:pt x="92" y="11"/>
                      <a:pt x="92" y="11"/>
                      <a:pt x="92" y="10"/>
                    </a:cubicBezTo>
                    <a:cubicBezTo>
                      <a:pt x="92" y="9"/>
                      <a:pt x="92" y="8"/>
                      <a:pt x="92" y="8"/>
                    </a:cubicBezTo>
                    <a:cubicBezTo>
                      <a:pt x="92" y="6"/>
                      <a:pt x="92" y="5"/>
                      <a:pt x="90" y="6"/>
                    </a:cubicBezTo>
                    <a:cubicBezTo>
                      <a:pt x="86" y="6"/>
                      <a:pt x="82" y="6"/>
                      <a:pt x="78" y="6"/>
                    </a:cubicBezTo>
                    <a:cubicBezTo>
                      <a:pt x="76" y="6"/>
                      <a:pt x="76" y="6"/>
                      <a:pt x="76" y="7"/>
                    </a:cubicBezTo>
                    <a:cubicBezTo>
                      <a:pt x="76" y="8"/>
                      <a:pt x="76" y="9"/>
                      <a:pt x="76" y="10"/>
                    </a:cubicBezTo>
                    <a:cubicBezTo>
                      <a:pt x="76" y="11"/>
                      <a:pt x="76" y="11"/>
                      <a:pt x="77" y="11"/>
                    </a:cubicBezTo>
                    <a:cubicBezTo>
                      <a:pt x="79" y="11"/>
                      <a:pt x="82" y="11"/>
                      <a:pt x="84" y="11"/>
                    </a:cubicBezTo>
                    <a:close/>
                    <a:moveTo>
                      <a:pt x="1" y="80"/>
                    </a:moveTo>
                    <a:cubicBezTo>
                      <a:pt x="1" y="80"/>
                      <a:pt x="1" y="80"/>
                      <a:pt x="1" y="80"/>
                    </a:cubicBezTo>
                    <a:cubicBezTo>
                      <a:pt x="16" y="80"/>
                      <a:pt x="16" y="80"/>
                      <a:pt x="16" y="80"/>
                    </a:cubicBezTo>
                    <a:cubicBezTo>
                      <a:pt x="17" y="80"/>
                      <a:pt x="18" y="80"/>
                      <a:pt x="18" y="81"/>
                    </a:cubicBezTo>
                    <a:cubicBezTo>
                      <a:pt x="33" y="102"/>
                      <a:pt x="33" y="102"/>
                      <a:pt x="33" y="102"/>
                    </a:cubicBezTo>
                    <a:cubicBezTo>
                      <a:pt x="33" y="103"/>
                      <a:pt x="33" y="103"/>
                      <a:pt x="33" y="103"/>
                    </a:cubicBezTo>
                    <a:cubicBezTo>
                      <a:pt x="17" y="103"/>
                      <a:pt x="17" y="103"/>
                      <a:pt x="17" y="103"/>
                    </a:cubicBezTo>
                    <a:cubicBezTo>
                      <a:pt x="16" y="103"/>
                      <a:pt x="16" y="103"/>
                      <a:pt x="15" y="102"/>
                    </a:cubicBezTo>
                    <a:cubicBezTo>
                      <a:pt x="1" y="81"/>
                      <a:pt x="1" y="81"/>
                      <a:pt x="1" y="81"/>
                    </a:cubicBezTo>
                    <a:cubicBezTo>
                      <a:pt x="0" y="80"/>
                      <a:pt x="0" y="80"/>
                      <a:pt x="1" y="80"/>
                    </a:cubicBezTo>
                    <a:close/>
                    <a:moveTo>
                      <a:pt x="142" y="73"/>
                    </a:moveTo>
                    <a:cubicBezTo>
                      <a:pt x="142" y="73"/>
                      <a:pt x="142" y="73"/>
                      <a:pt x="142" y="73"/>
                    </a:cubicBezTo>
                    <a:cubicBezTo>
                      <a:pt x="141" y="71"/>
                      <a:pt x="138" y="70"/>
                      <a:pt x="134" y="70"/>
                    </a:cubicBezTo>
                    <a:cubicBezTo>
                      <a:pt x="133" y="70"/>
                      <a:pt x="132" y="71"/>
                      <a:pt x="131" y="71"/>
                    </a:cubicBezTo>
                    <a:cubicBezTo>
                      <a:pt x="126" y="73"/>
                      <a:pt x="102" y="81"/>
                      <a:pt x="102" y="81"/>
                    </a:cubicBezTo>
                    <a:cubicBezTo>
                      <a:pt x="101" y="81"/>
                      <a:pt x="101" y="81"/>
                      <a:pt x="101" y="81"/>
                    </a:cubicBezTo>
                    <a:cubicBezTo>
                      <a:pt x="102" y="81"/>
                      <a:pt x="102" y="81"/>
                      <a:pt x="102" y="81"/>
                    </a:cubicBezTo>
                    <a:cubicBezTo>
                      <a:pt x="105" y="84"/>
                      <a:pt x="106" y="86"/>
                      <a:pt x="105" y="88"/>
                    </a:cubicBezTo>
                    <a:cubicBezTo>
                      <a:pt x="105" y="91"/>
                      <a:pt x="101" y="93"/>
                      <a:pt x="94" y="93"/>
                    </a:cubicBezTo>
                    <a:cubicBezTo>
                      <a:pt x="88" y="94"/>
                      <a:pt x="81" y="93"/>
                      <a:pt x="73" y="91"/>
                    </a:cubicBezTo>
                    <a:cubicBezTo>
                      <a:pt x="74" y="91"/>
                      <a:pt x="75" y="91"/>
                      <a:pt x="76" y="91"/>
                    </a:cubicBezTo>
                    <a:cubicBezTo>
                      <a:pt x="82" y="91"/>
                      <a:pt x="88" y="91"/>
                      <a:pt x="92" y="91"/>
                    </a:cubicBezTo>
                    <a:cubicBezTo>
                      <a:pt x="99" y="91"/>
                      <a:pt x="102" y="89"/>
                      <a:pt x="103" y="86"/>
                    </a:cubicBezTo>
                    <a:cubicBezTo>
                      <a:pt x="103" y="85"/>
                      <a:pt x="102" y="84"/>
                      <a:pt x="100" y="83"/>
                    </a:cubicBezTo>
                    <a:cubicBezTo>
                      <a:pt x="97" y="81"/>
                      <a:pt x="92" y="80"/>
                      <a:pt x="86" y="79"/>
                    </a:cubicBezTo>
                    <a:cubicBezTo>
                      <a:pt x="83" y="79"/>
                      <a:pt x="79" y="79"/>
                      <a:pt x="77" y="78"/>
                    </a:cubicBezTo>
                    <a:cubicBezTo>
                      <a:pt x="69" y="76"/>
                      <a:pt x="60" y="74"/>
                      <a:pt x="50" y="74"/>
                    </a:cubicBezTo>
                    <a:cubicBezTo>
                      <a:pt x="49" y="74"/>
                      <a:pt x="47" y="75"/>
                      <a:pt x="46" y="75"/>
                    </a:cubicBezTo>
                    <a:cubicBezTo>
                      <a:pt x="38" y="76"/>
                      <a:pt x="31" y="78"/>
                      <a:pt x="23" y="80"/>
                    </a:cubicBezTo>
                    <a:cubicBezTo>
                      <a:pt x="22" y="80"/>
                      <a:pt x="22" y="80"/>
                      <a:pt x="22" y="80"/>
                    </a:cubicBezTo>
                    <a:cubicBezTo>
                      <a:pt x="34" y="97"/>
                      <a:pt x="34" y="97"/>
                      <a:pt x="34" y="97"/>
                    </a:cubicBezTo>
                    <a:cubicBezTo>
                      <a:pt x="35" y="96"/>
                      <a:pt x="38" y="96"/>
                      <a:pt x="40" y="96"/>
                    </a:cubicBezTo>
                    <a:cubicBezTo>
                      <a:pt x="43" y="95"/>
                      <a:pt x="45" y="96"/>
                      <a:pt x="48" y="96"/>
                    </a:cubicBezTo>
                    <a:cubicBezTo>
                      <a:pt x="50" y="96"/>
                      <a:pt x="59" y="98"/>
                      <a:pt x="66" y="100"/>
                    </a:cubicBezTo>
                    <a:cubicBezTo>
                      <a:pt x="74" y="102"/>
                      <a:pt x="82" y="103"/>
                      <a:pt x="85" y="103"/>
                    </a:cubicBezTo>
                    <a:cubicBezTo>
                      <a:pt x="86" y="104"/>
                      <a:pt x="88" y="104"/>
                      <a:pt x="90" y="103"/>
                    </a:cubicBezTo>
                    <a:cubicBezTo>
                      <a:pt x="93" y="103"/>
                      <a:pt x="97" y="101"/>
                      <a:pt x="101" y="99"/>
                    </a:cubicBezTo>
                    <a:cubicBezTo>
                      <a:pt x="102" y="98"/>
                      <a:pt x="104" y="98"/>
                      <a:pt x="105" y="97"/>
                    </a:cubicBezTo>
                    <a:cubicBezTo>
                      <a:pt x="139" y="79"/>
                      <a:pt x="139" y="79"/>
                      <a:pt x="139" y="79"/>
                    </a:cubicBezTo>
                    <a:cubicBezTo>
                      <a:pt x="143" y="76"/>
                      <a:pt x="143" y="74"/>
                      <a:pt x="142" y="73"/>
                    </a:cubicBezTo>
                    <a:close/>
                    <a:moveTo>
                      <a:pt x="82" y="46"/>
                    </a:moveTo>
                    <a:cubicBezTo>
                      <a:pt x="82" y="46"/>
                      <a:pt x="82" y="46"/>
                      <a:pt x="82" y="46"/>
                    </a:cubicBezTo>
                    <a:cubicBezTo>
                      <a:pt x="82" y="40"/>
                      <a:pt x="82" y="40"/>
                      <a:pt x="82" y="40"/>
                    </a:cubicBezTo>
                    <a:cubicBezTo>
                      <a:pt x="76" y="40"/>
                      <a:pt x="76" y="40"/>
                      <a:pt x="76" y="40"/>
                    </a:cubicBezTo>
                    <a:cubicBezTo>
                      <a:pt x="76" y="35"/>
                      <a:pt x="76" y="35"/>
                      <a:pt x="76" y="35"/>
                    </a:cubicBezTo>
                    <a:cubicBezTo>
                      <a:pt x="82" y="35"/>
                      <a:pt x="82" y="35"/>
                      <a:pt x="82" y="35"/>
                    </a:cubicBezTo>
                    <a:cubicBezTo>
                      <a:pt x="82" y="29"/>
                      <a:pt x="82" y="29"/>
                      <a:pt x="82" y="29"/>
                    </a:cubicBezTo>
                    <a:cubicBezTo>
                      <a:pt x="86" y="29"/>
                      <a:pt x="86" y="29"/>
                      <a:pt x="86" y="29"/>
                    </a:cubicBezTo>
                    <a:cubicBezTo>
                      <a:pt x="86" y="35"/>
                      <a:pt x="86" y="35"/>
                      <a:pt x="86" y="35"/>
                    </a:cubicBezTo>
                    <a:cubicBezTo>
                      <a:pt x="92" y="35"/>
                      <a:pt x="92" y="35"/>
                      <a:pt x="92" y="35"/>
                    </a:cubicBezTo>
                    <a:cubicBezTo>
                      <a:pt x="92" y="40"/>
                      <a:pt x="92" y="40"/>
                      <a:pt x="92" y="40"/>
                    </a:cubicBezTo>
                    <a:cubicBezTo>
                      <a:pt x="86" y="40"/>
                      <a:pt x="86" y="40"/>
                      <a:pt x="86" y="40"/>
                    </a:cubicBezTo>
                    <a:cubicBezTo>
                      <a:pt x="86" y="46"/>
                      <a:pt x="86" y="46"/>
                      <a:pt x="86" y="46"/>
                    </a:cubicBezTo>
                    <a:lnTo>
                      <a:pt x="82" y="46"/>
                    </a:lnTo>
                    <a:close/>
                    <a:moveTo>
                      <a:pt x="84" y="63"/>
                    </a:moveTo>
                    <a:cubicBezTo>
                      <a:pt x="84" y="63"/>
                      <a:pt x="84" y="63"/>
                      <a:pt x="84" y="63"/>
                    </a:cubicBezTo>
                    <a:cubicBezTo>
                      <a:pt x="75" y="63"/>
                      <a:pt x="65" y="63"/>
                      <a:pt x="56" y="63"/>
                    </a:cubicBezTo>
                    <a:cubicBezTo>
                      <a:pt x="52" y="63"/>
                      <a:pt x="50" y="61"/>
                      <a:pt x="50" y="57"/>
                    </a:cubicBezTo>
                    <a:cubicBezTo>
                      <a:pt x="49" y="51"/>
                      <a:pt x="50" y="45"/>
                      <a:pt x="49" y="40"/>
                    </a:cubicBezTo>
                    <a:cubicBezTo>
                      <a:pt x="49" y="38"/>
                      <a:pt x="50" y="37"/>
                      <a:pt x="52" y="37"/>
                    </a:cubicBezTo>
                    <a:cubicBezTo>
                      <a:pt x="56" y="37"/>
                      <a:pt x="60" y="37"/>
                      <a:pt x="64" y="37"/>
                    </a:cubicBezTo>
                    <a:cubicBezTo>
                      <a:pt x="66" y="37"/>
                      <a:pt x="66" y="37"/>
                      <a:pt x="66" y="39"/>
                    </a:cubicBezTo>
                    <a:cubicBezTo>
                      <a:pt x="67" y="49"/>
                      <a:pt x="75" y="55"/>
                      <a:pt x="84" y="55"/>
                    </a:cubicBezTo>
                    <a:cubicBezTo>
                      <a:pt x="93" y="55"/>
                      <a:pt x="101" y="49"/>
                      <a:pt x="102" y="39"/>
                    </a:cubicBezTo>
                    <a:cubicBezTo>
                      <a:pt x="102" y="38"/>
                      <a:pt x="102" y="37"/>
                      <a:pt x="104" y="37"/>
                    </a:cubicBezTo>
                    <a:cubicBezTo>
                      <a:pt x="108" y="37"/>
                      <a:pt x="112" y="37"/>
                      <a:pt x="116" y="37"/>
                    </a:cubicBezTo>
                    <a:cubicBezTo>
                      <a:pt x="118" y="37"/>
                      <a:pt x="118" y="38"/>
                      <a:pt x="118" y="39"/>
                    </a:cubicBezTo>
                    <a:cubicBezTo>
                      <a:pt x="118" y="45"/>
                      <a:pt x="118" y="51"/>
                      <a:pt x="118" y="57"/>
                    </a:cubicBezTo>
                    <a:cubicBezTo>
                      <a:pt x="118" y="61"/>
                      <a:pt x="116" y="63"/>
                      <a:pt x="113" y="63"/>
                    </a:cubicBezTo>
                    <a:cubicBezTo>
                      <a:pt x="103" y="63"/>
                      <a:pt x="93" y="63"/>
                      <a:pt x="84" y="63"/>
                    </a:cubicBezTo>
                    <a:close/>
                    <a:moveTo>
                      <a:pt x="106" y="11"/>
                    </a:moveTo>
                    <a:cubicBezTo>
                      <a:pt x="106" y="11"/>
                      <a:pt x="106" y="11"/>
                      <a:pt x="106" y="11"/>
                    </a:cubicBezTo>
                    <a:cubicBezTo>
                      <a:pt x="109" y="11"/>
                      <a:pt x="111" y="11"/>
                      <a:pt x="113" y="11"/>
                    </a:cubicBezTo>
                    <a:cubicBezTo>
                      <a:pt x="116" y="11"/>
                      <a:pt x="118" y="13"/>
                      <a:pt x="118" y="16"/>
                    </a:cubicBezTo>
                    <a:cubicBezTo>
                      <a:pt x="118" y="21"/>
                      <a:pt x="118" y="26"/>
                      <a:pt x="118" y="30"/>
                    </a:cubicBezTo>
                    <a:cubicBezTo>
                      <a:pt x="118" y="31"/>
                      <a:pt x="118" y="32"/>
                      <a:pt x="117" y="32"/>
                    </a:cubicBezTo>
                    <a:cubicBezTo>
                      <a:pt x="112" y="32"/>
                      <a:pt x="107" y="32"/>
                      <a:pt x="102" y="32"/>
                    </a:cubicBezTo>
                    <a:cubicBezTo>
                      <a:pt x="101" y="32"/>
                      <a:pt x="101" y="31"/>
                      <a:pt x="101" y="31"/>
                    </a:cubicBezTo>
                    <a:cubicBezTo>
                      <a:pt x="97" y="23"/>
                      <a:pt x="92" y="20"/>
                      <a:pt x="84" y="20"/>
                    </a:cubicBezTo>
                    <a:cubicBezTo>
                      <a:pt x="76" y="20"/>
                      <a:pt x="71" y="23"/>
                      <a:pt x="67" y="31"/>
                    </a:cubicBezTo>
                    <a:cubicBezTo>
                      <a:pt x="67" y="32"/>
                      <a:pt x="66" y="32"/>
                      <a:pt x="66" y="32"/>
                    </a:cubicBezTo>
                    <a:cubicBezTo>
                      <a:pt x="60" y="32"/>
                      <a:pt x="56" y="32"/>
                      <a:pt x="51" y="32"/>
                    </a:cubicBezTo>
                    <a:cubicBezTo>
                      <a:pt x="50" y="32"/>
                      <a:pt x="49" y="31"/>
                      <a:pt x="49" y="30"/>
                    </a:cubicBezTo>
                    <a:cubicBezTo>
                      <a:pt x="50" y="26"/>
                      <a:pt x="49" y="21"/>
                      <a:pt x="50" y="16"/>
                    </a:cubicBezTo>
                    <a:cubicBezTo>
                      <a:pt x="50" y="13"/>
                      <a:pt x="52" y="11"/>
                      <a:pt x="55" y="11"/>
                    </a:cubicBezTo>
                    <a:cubicBezTo>
                      <a:pt x="59" y="11"/>
                      <a:pt x="64" y="11"/>
                      <a:pt x="68" y="11"/>
                    </a:cubicBezTo>
                    <a:cubicBezTo>
                      <a:pt x="71" y="11"/>
                      <a:pt x="71" y="11"/>
                      <a:pt x="71" y="9"/>
                    </a:cubicBezTo>
                    <a:cubicBezTo>
                      <a:pt x="71" y="7"/>
                      <a:pt x="71" y="6"/>
                      <a:pt x="71" y="5"/>
                    </a:cubicBezTo>
                    <a:cubicBezTo>
                      <a:pt x="71" y="2"/>
                      <a:pt x="73" y="0"/>
                      <a:pt x="76" y="0"/>
                    </a:cubicBezTo>
                    <a:cubicBezTo>
                      <a:pt x="81" y="0"/>
                      <a:pt x="87" y="0"/>
                      <a:pt x="92" y="0"/>
                    </a:cubicBezTo>
                    <a:cubicBezTo>
                      <a:pt x="95" y="0"/>
                      <a:pt x="97" y="2"/>
                      <a:pt x="97" y="5"/>
                    </a:cubicBezTo>
                    <a:cubicBezTo>
                      <a:pt x="97" y="7"/>
                      <a:pt x="96" y="10"/>
                      <a:pt x="98" y="11"/>
                    </a:cubicBezTo>
                    <a:cubicBezTo>
                      <a:pt x="99" y="12"/>
                      <a:pt x="102" y="11"/>
                      <a:pt x="104" y="11"/>
                    </a:cubicBezTo>
                    <a:cubicBezTo>
                      <a:pt x="105" y="11"/>
                      <a:pt x="105" y="11"/>
                      <a:pt x="106" y="1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1" name="Freeform 23">
                <a:extLst>
                  <a:ext uri="{FF2B5EF4-FFF2-40B4-BE49-F238E27FC236}">
                    <a16:creationId xmlns:a16="http://schemas.microsoft.com/office/drawing/2014/main" id="{21013A21-F7AC-44A2-971B-298A659C528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80866" y="4910802"/>
                <a:ext cx="678527" cy="650106"/>
              </a:xfrm>
              <a:custGeom>
                <a:avLst/>
                <a:gdLst>
                  <a:gd name="T0" fmla="*/ 141 w 141"/>
                  <a:gd name="T1" fmla="*/ 100 h 136"/>
                  <a:gd name="T2" fmla="*/ 131 w 141"/>
                  <a:gd name="T3" fmla="*/ 97 h 136"/>
                  <a:gd name="T4" fmla="*/ 128 w 141"/>
                  <a:gd name="T5" fmla="*/ 98 h 136"/>
                  <a:gd name="T6" fmla="*/ 94 w 141"/>
                  <a:gd name="T7" fmla="*/ 109 h 136"/>
                  <a:gd name="T8" fmla="*/ 93 w 141"/>
                  <a:gd name="T9" fmla="*/ 109 h 136"/>
                  <a:gd name="T10" fmla="*/ 94 w 141"/>
                  <a:gd name="T11" fmla="*/ 110 h 136"/>
                  <a:gd name="T12" fmla="*/ 98 w 141"/>
                  <a:gd name="T13" fmla="*/ 118 h 136"/>
                  <a:gd name="T14" fmla="*/ 84 w 141"/>
                  <a:gd name="T15" fmla="*/ 124 h 136"/>
                  <a:gd name="T16" fmla="*/ 59 w 141"/>
                  <a:gd name="T17" fmla="*/ 122 h 136"/>
                  <a:gd name="T18" fmla="*/ 63 w 141"/>
                  <a:gd name="T19" fmla="*/ 122 h 136"/>
                  <a:gd name="T20" fmla="*/ 82 w 141"/>
                  <a:gd name="T21" fmla="*/ 121 h 136"/>
                  <a:gd name="T22" fmla="*/ 95 w 141"/>
                  <a:gd name="T23" fmla="*/ 116 h 136"/>
                  <a:gd name="T24" fmla="*/ 91 w 141"/>
                  <a:gd name="T25" fmla="*/ 111 h 136"/>
                  <a:gd name="T26" fmla="*/ 76 w 141"/>
                  <a:gd name="T27" fmla="*/ 108 h 136"/>
                  <a:gd name="T28" fmla="*/ 64 w 141"/>
                  <a:gd name="T29" fmla="*/ 106 h 136"/>
                  <a:gd name="T30" fmla="*/ 33 w 141"/>
                  <a:gd name="T31" fmla="*/ 101 h 136"/>
                  <a:gd name="T32" fmla="*/ 28 w 141"/>
                  <a:gd name="T33" fmla="*/ 102 h 136"/>
                  <a:gd name="T34" fmla="*/ 1 w 141"/>
                  <a:gd name="T35" fmla="*/ 109 h 136"/>
                  <a:gd name="T36" fmla="*/ 0 w 141"/>
                  <a:gd name="T37" fmla="*/ 109 h 136"/>
                  <a:gd name="T38" fmla="*/ 13 w 141"/>
                  <a:gd name="T39" fmla="*/ 128 h 136"/>
                  <a:gd name="T40" fmla="*/ 20 w 141"/>
                  <a:gd name="T41" fmla="*/ 127 h 136"/>
                  <a:gd name="T42" fmla="*/ 30 w 141"/>
                  <a:gd name="T43" fmla="*/ 127 h 136"/>
                  <a:gd name="T44" fmla="*/ 52 w 141"/>
                  <a:gd name="T45" fmla="*/ 131 h 136"/>
                  <a:gd name="T46" fmla="*/ 73 w 141"/>
                  <a:gd name="T47" fmla="*/ 136 h 136"/>
                  <a:gd name="T48" fmla="*/ 79 w 141"/>
                  <a:gd name="T49" fmla="*/ 136 h 136"/>
                  <a:gd name="T50" fmla="*/ 92 w 141"/>
                  <a:gd name="T51" fmla="*/ 131 h 136"/>
                  <a:gd name="T52" fmla="*/ 97 w 141"/>
                  <a:gd name="T53" fmla="*/ 128 h 136"/>
                  <a:gd name="T54" fmla="*/ 137 w 141"/>
                  <a:gd name="T55" fmla="*/ 106 h 136"/>
                  <a:gd name="T56" fmla="*/ 141 w 141"/>
                  <a:gd name="T57" fmla="*/ 100 h 136"/>
                  <a:gd name="T58" fmla="*/ 77 w 141"/>
                  <a:gd name="T59" fmla="*/ 50 h 136"/>
                  <a:gd name="T60" fmla="*/ 77 w 141"/>
                  <a:gd name="T61" fmla="*/ 50 h 136"/>
                  <a:gd name="T62" fmla="*/ 77 w 141"/>
                  <a:gd name="T63" fmla="*/ 55 h 136"/>
                  <a:gd name="T64" fmla="*/ 109 w 141"/>
                  <a:gd name="T65" fmla="*/ 88 h 136"/>
                  <a:gd name="T66" fmla="*/ 67 w 141"/>
                  <a:gd name="T67" fmla="*/ 88 h 136"/>
                  <a:gd name="T68" fmla="*/ 66 w 141"/>
                  <a:gd name="T69" fmla="*/ 88 h 136"/>
                  <a:gd name="T70" fmla="*/ 24 w 141"/>
                  <a:gd name="T71" fmla="*/ 88 h 136"/>
                  <a:gd name="T72" fmla="*/ 55 w 141"/>
                  <a:gd name="T73" fmla="*/ 55 h 136"/>
                  <a:gd name="T74" fmla="*/ 55 w 141"/>
                  <a:gd name="T75" fmla="*/ 51 h 136"/>
                  <a:gd name="T76" fmla="*/ 49 w 141"/>
                  <a:gd name="T77" fmla="*/ 38 h 136"/>
                  <a:gd name="T78" fmla="*/ 49 w 141"/>
                  <a:gd name="T79" fmla="*/ 38 h 136"/>
                  <a:gd name="T80" fmla="*/ 48 w 141"/>
                  <a:gd name="T81" fmla="*/ 36 h 136"/>
                  <a:gd name="T82" fmla="*/ 48 w 141"/>
                  <a:gd name="T83" fmla="*/ 36 h 136"/>
                  <a:gd name="T84" fmla="*/ 47 w 141"/>
                  <a:gd name="T85" fmla="*/ 33 h 136"/>
                  <a:gd name="T86" fmla="*/ 47 w 141"/>
                  <a:gd name="T87" fmla="*/ 28 h 136"/>
                  <a:gd name="T88" fmla="*/ 48 w 141"/>
                  <a:gd name="T89" fmla="*/ 28 h 136"/>
                  <a:gd name="T90" fmla="*/ 55 w 141"/>
                  <a:gd name="T91" fmla="*/ 7 h 136"/>
                  <a:gd name="T92" fmla="*/ 84 w 141"/>
                  <a:gd name="T93" fmla="*/ 13 h 136"/>
                  <a:gd name="T94" fmla="*/ 84 w 141"/>
                  <a:gd name="T95" fmla="*/ 28 h 136"/>
                  <a:gd name="T96" fmla="*/ 86 w 141"/>
                  <a:gd name="T97" fmla="*/ 27 h 136"/>
                  <a:gd name="T98" fmla="*/ 85 w 141"/>
                  <a:gd name="T99" fmla="*/ 33 h 136"/>
                  <a:gd name="T100" fmla="*/ 84 w 141"/>
                  <a:gd name="T101" fmla="*/ 36 h 136"/>
                  <a:gd name="T102" fmla="*/ 84 w 141"/>
                  <a:gd name="T103" fmla="*/ 36 h 136"/>
                  <a:gd name="T104" fmla="*/ 83 w 141"/>
                  <a:gd name="T105" fmla="*/ 38 h 136"/>
                  <a:gd name="T106" fmla="*/ 77 w 141"/>
                  <a:gd name="T107" fmla="*/ 50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41" h="136">
                    <a:moveTo>
                      <a:pt x="141" y="100"/>
                    </a:moveTo>
                    <a:cubicBezTo>
                      <a:pt x="140" y="98"/>
                      <a:pt x="136" y="96"/>
                      <a:pt x="131" y="97"/>
                    </a:cubicBezTo>
                    <a:cubicBezTo>
                      <a:pt x="130" y="97"/>
                      <a:pt x="129" y="98"/>
                      <a:pt x="128" y="98"/>
                    </a:cubicBezTo>
                    <a:cubicBezTo>
                      <a:pt x="122" y="99"/>
                      <a:pt x="95" y="109"/>
                      <a:pt x="94" y="109"/>
                    </a:cubicBezTo>
                    <a:cubicBezTo>
                      <a:pt x="93" y="109"/>
                      <a:pt x="93" y="109"/>
                      <a:pt x="93" y="109"/>
                    </a:cubicBezTo>
                    <a:cubicBezTo>
                      <a:pt x="94" y="110"/>
                      <a:pt x="94" y="110"/>
                      <a:pt x="94" y="110"/>
                    </a:cubicBezTo>
                    <a:cubicBezTo>
                      <a:pt x="97" y="113"/>
                      <a:pt x="98" y="115"/>
                      <a:pt x="98" y="118"/>
                    </a:cubicBezTo>
                    <a:cubicBezTo>
                      <a:pt x="97" y="121"/>
                      <a:pt x="92" y="123"/>
                      <a:pt x="84" y="124"/>
                    </a:cubicBezTo>
                    <a:cubicBezTo>
                      <a:pt x="78" y="124"/>
                      <a:pt x="69" y="124"/>
                      <a:pt x="59" y="122"/>
                    </a:cubicBezTo>
                    <a:cubicBezTo>
                      <a:pt x="61" y="122"/>
                      <a:pt x="62" y="122"/>
                      <a:pt x="63" y="122"/>
                    </a:cubicBezTo>
                    <a:cubicBezTo>
                      <a:pt x="70" y="122"/>
                      <a:pt x="77" y="122"/>
                      <a:pt x="82" y="121"/>
                    </a:cubicBezTo>
                    <a:cubicBezTo>
                      <a:pt x="90" y="121"/>
                      <a:pt x="94" y="119"/>
                      <a:pt x="95" y="116"/>
                    </a:cubicBezTo>
                    <a:cubicBezTo>
                      <a:pt x="95" y="114"/>
                      <a:pt x="94" y="113"/>
                      <a:pt x="91" y="111"/>
                    </a:cubicBezTo>
                    <a:cubicBezTo>
                      <a:pt x="88" y="109"/>
                      <a:pt x="82" y="109"/>
                      <a:pt x="76" y="108"/>
                    </a:cubicBezTo>
                    <a:cubicBezTo>
                      <a:pt x="71" y="107"/>
                      <a:pt x="67" y="106"/>
                      <a:pt x="64" y="106"/>
                    </a:cubicBezTo>
                    <a:cubicBezTo>
                      <a:pt x="55" y="103"/>
                      <a:pt x="45" y="100"/>
                      <a:pt x="33" y="101"/>
                    </a:cubicBezTo>
                    <a:cubicBezTo>
                      <a:pt x="31" y="101"/>
                      <a:pt x="29" y="102"/>
                      <a:pt x="28" y="102"/>
                    </a:cubicBezTo>
                    <a:cubicBezTo>
                      <a:pt x="19" y="104"/>
                      <a:pt x="10" y="106"/>
                      <a:pt x="1" y="109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13" y="128"/>
                      <a:pt x="13" y="128"/>
                      <a:pt x="13" y="128"/>
                    </a:cubicBezTo>
                    <a:cubicBezTo>
                      <a:pt x="15" y="128"/>
                      <a:pt x="18" y="127"/>
                      <a:pt x="20" y="127"/>
                    </a:cubicBezTo>
                    <a:cubicBezTo>
                      <a:pt x="24" y="127"/>
                      <a:pt x="26" y="127"/>
                      <a:pt x="30" y="127"/>
                    </a:cubicBezTo>
                    <a:cubicBezTo>
                      <a:pt x="33" y="128"/>
                      <a:pt x="43" y="130"/>
                      <a:pt x="52" y="131"/>
                    </a:cubicBezTo>
                    <a:cubicBezTo>
                      <a:pt x="61" y="134"/>
                      <a:pt x="70" y="135"/>
                      <a:pt x="73" y="136"/>
                    </a:cubicBezTo>
                    <a:cubicBezTo>
                      <a:pt x="75" y="136"/>
                      <a:pt x="77" y="136"/>
                      <a:pt x="79" y="136"/>
                    </a:cubicBezTo>
                    <a:cubicBezTo>
                      <a:pt x="83" y="135"/>
                      <a:pt x="88" y="133"/>
                      <a:pt x="92" y="131"/>
                    </a:cubicBezTo>
                    <a:cubicBezTo>
                      <a:pt x="94" y="130"/>
                      <a:pt x="96" y="129"/>
                      <a:pt x="97" y="128"/>
                    </a:cubicBezTo>
                    <a:cubicBezTo>
                      <a:pt x="137" y="106"/>
                      <a:pt x="137" y="106"/>
                      <a:pt x="137" y="106"/>
                    </a:cubicBezTo>
                    <a:cubicBezTo>
                      <a:pt x="141" y="104"/>
                      <a:pt x="141" y="101"/>
                      <a:pt x="141" y="100"/>
                    </a:cubicBezTo>
                    <a:close/>
                    <a:moveTo>
                      <a:pt x="77" y="50"/>
                    </a:moveTo>
                    <a:cubicBezTo>
                      <a:pt x="77" y="50"/>
                      <a:pt x="77" y="50"/>
                      <a:pt x="77" y="50"/>
                    </a:cubicBezTo>
                    <a:cubicBezTo>
                      <a:pt x="77" y="55"/>
                      <a:pt x="77" y="55"/>
                      <a:pt x="77" y="55"/>
                    </a:cubicBezTo>
                    <a:cubicBezTo>
                      <a:pt x="98" y="67"/>
                      <a:pt x="109" y="61"/>
                      <a:pt x="109" y="88"/>
                    </a:cubicBezTo>
                    <a:cubicBezTo>
                      <a:pt x="67" y="88"/>
                      <a:pt x="67" y="88"/>
                      <a:pt x="67" y="88"/>
                    </a:cubicBezTo>
                    <a:cubicBezTo>
                      <a:pt x="66" y="88"/>
                      <a:pt x="66" y="88"/>
                      <a:pt x="66" y="88"/>
                    </a:cubicBezTo>
                    <a:cubicBezTo>
                      <a:pt x="24" y="88"/>
                      <a:pt x="24" y="88"/>
                      <a:pt x="24" y="88"/>
                    </a:cubicBezTo>
                    <a:cubicBezTo>
                      <a:pt x="24" y="60"/>
                      <a:pt x="34" y="67"/>
                      <a:pt x="55" y="55"/>
                    </a:cubicBezTo>
                    <a:cubicBezTo>
                      <a:pt x="55" y="51"/>
                      <a:pt x="55" y="51"/>
                      <a:pt x="55" y="51"/>
                    </a:cubicBezTo>
                    <a:cubicBezTo>
                      <a:pt x="51" y="48"/>
                      <a:pt x="50" y="43"/>
                      <a:pt x="49" y="38"/>
                    </a:cubicBezTo>
                    <a:cubicBezTo>
                      <a:pt x="49" y="38"/>
                      <a:pt x="49" y="38"/>
                      <a:pt x="49" y="38"/>
                    </a:cubicBezTo>
                    <a:cubicBezTo>
                      <a:pt x="48" y="38"/>
                      <a:pt x="48" y="37"/>
                      <a:pt x="48" y="36"/>
                    </a:cubicBezTo>
                    <a:cubicBezTo>
                      <a:pt x="48" y="36"/>
                      <a:pt x="48" y="36"/>
                      <a:pt x="48" y="36"/>
                    </a:cubicBezTo>
                    <a:cubicBezTo>
                      <a:pt x="48" y="36"/>
                      <a:pt x="47" y="35"/>
                      <a:pt x="47" y="33"/>
                    </a:cubicBezTo>
                    <a:cubicBezTo>
                      <a:pt x="47" y="32"/>
                      <a:pt x="45" y="29"/>
                      <a:pt x="47" y="28"/>
                    </a:cubicBezTo>
                    <a:cubicBezTo>
                      <a:pt x="48" y="27"/>
                      <a:pt x="48" y="28"/>
                      <a:pt x="48" y="28"/>
                    </a:cubicBezTo>
                    <a:cubicBezTo>
                      <a:pt x="47" y="20"/>
                      <a:pt x="45" y="9"/>
                      <a:pt x="55" y="7"/>
                    </a:cubicBezTo>
                    <a:cubicBezTo>
                      <a:pt x="55" y="0"/>
                      <a:pt x="81" y="3"/>
                      <a:pt x="84" y="13"/>
                    </a:cubicBezTo>
                    <a:cubicBezTo>
                      <a:pt x="86" y="18"/>
                      <a:pt x="84" y="28"/>
                      <a:pt x="84" y="28"/>
                    </a:cubicBezTo>
                    <a:cubicBezTo>
                      <a:pt x="84" y="27"/>
                      <a:pt x="84" y="27"/>
                      <a:pt x="86" y="27"/>
                    </a:cubicBezTo>
                    <a:cubicBezTo>
                      <a:pt x="87" y="28"/>
                      <a:pt x="85" y="32"/>
                      <a:pt x="85" y="33"/>
                    </a:cubicBezTo>
                    <a:cubicBezTo>
                      <a:pt x="84" y="35"/>
                      <a:pt x="84" y="36"/>
                      <a:pt x="84" y="36"/>
                    </a:cubicBezTo>
                    <a:cubicBezTo>
                      <a:pt x="84" y="36"/>
                      <a:pt x="84" y="36"/>
                      <a:pt x="84" y="36"/>
                    </a:cubicBezTo>
                    <a:cubicBezTo>
                      <a:pt x="84" y="37"/>
                      <a:pt x="83" y="38"/>
                      <a:pt x="83" y="38"/>
                    </a:cubicBezTo>
                    <a:cubicBezTo>
                      <a:pt x="82" y="43"/>
                      <a:pt x="81" y="47"/>
                      <a:pt x="77" y="5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8B06BD7-2C4D-4D10-88C6-CDCBEDA5527B}"/>
                </a:ext>
              </a:extLst>
            </p:cNvPr>
            <p:cNvSpPr txBox="1"/>
            <p:nvPr/>
          </p:nvSpPr>
          <p:spPr>
            <a:xfrm>
              <a:off x="5198344" y="4069155"/>
              <a:ext cx="19136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- The Dev team</a:t>
              </a:r>
            </a:p>
          </p:txBody>
        </p:sp>
      </p:grpSp>
      <p:sp>
        <p:nvSpPr>
          <p:cNvPr id="15" name="Slide Number Placeholder 1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74C56289-2E4F-41AB-AC96-A58CF64457E5}" type="slidenum">
              <a:rPr lang="en-US" smtClean="0"/>
              <a:t>7</a:t>
            </a:fld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6DCEA35-49C7-2748-9BA5-67DE18CC766B}"/>
              </a:ext>
            </a:extLst>
          </p:cNvPr>
          <p:cNvSpPr/>
          <p:nvPr/>
        </p:nvSpPr>
        <p:spPr>
          <a:xfrm>
            <a:off x="169333" y="276705"/>
            <a:ext cx="1230489" cy="115740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170" name="Picture 2" descr="Jeu de piste enfant, carte au trésor et message codé">
            <a:extLst>
              <a:ext uri="{FF2B5EF4-FFF2-40B4-BE49-F238E27FC236}">
                <a16:creationId xmlns:a16="http://schemas.microsoft.com/office/drawing/2014/main" id="{EEA6AC1D-25AB-3743-BED9-C98C611AE2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511" y="1692797"/>
            <a:ext cx="8556978" cy="4663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A5FF6397-6E14-D749-92AA-AB99EE8B34AC}"/>
              </a:ext>
            </a:extLst>
          </p:cNvPr>
          <p:cNvSpPr/>
          <p:nvPr/>
        </p:nvSpPr>
        <p:spPr>
          <a:xfrm>
            <a:off x="2438400" y="115498"/>
            <a:ext cx="73152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 err="1">
                <a:solidFill>
                  <a:schemeClr val="accent1"/>
                </a:solidFill>
              </a:rPr>
              <a:t>Intégration</a:t>
            </a:r>
            <a:r>
              <a:rPr lang="en-US" sz="3600" b="1" dirty="0">
                <a:solidFill>
                  <a:schemeClr val="accent1"/>
                </a:solidFill>
              </a:rPr>
              <a:t> d’un nouveau </a:t>
            </a:r>
            <a:r>
              <a:rPr lang="en-US" sz="3600" b="1" dirty="0" err="1">
                <a:solidFill>
                  <a:schemeClr val="accent1"/>
                </a:solidFill>
              </a:rPr>
              <a:t>critère</a:t>
            </a:r>
            <a:r>
              <a:rPr lang="en-US" sz="3600" b="1" dirty="0">
                <a:solidFill>
                  <a:schemeClr val="accent1"/>
                </a:solidFill>
              </a:rPr>
              <a:t> de distance</a:t>
            </a:r>
          </a:p>
        </p:txBody>
      </p:sp>
    </p:spTree>
    <p:extLst>
      <p:ext uri="{BB962C8B-B14F-4D97-AF65-F5344CB8AC3E}">
        <p14:creationId xmlns:p14="http://schemas.microsoft.com/office/powerpoint/2010/main" val="502803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83">
            <a:extLst>
              <a:ext uri="{FF2B5EF4-FFF2-40B4-BE49-F238E27FC236}">
                <a16:creationId xmlns:a16="http://schemas.microsoft.com/office/drawing/2014/main" id="{A9E083C1-7C83-4F67-BE1D-548B82D96DD6}"/>
              </a:ext>
            </a:extLst>
          </p:cNvPr>
          <p:cNvSpPr/>
          <p:nvPr/>
        </p:nvSpPr>
        <p:spPr>
          <a:xfrm>
            <a:off x="0" y="-13812"/>
            <a:ext cx="12192000" cy="6858000"/>
          </a:xfrm>
          <a:prstGeom prst="rect">
            <a:avLst/>
          </a:prstGeom>
          <a:solidFill>
            <a:schemeClr val="accent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3C495E3-089A-420C-B60E-1CF4015A68EB}"/>
              </a:ext>
            </a:extLst>
          </p:cNvPr>
          <p:cNvSpPr/>
          <p:nvPr/>
        </p:nvSpPr>
        <p:spPr>
          <a:xfrm>
            <a:off x="1493456" y="2084395"/>
            <a:ext cx="9832411" cy="3073970"/>
          </a:xfrm>
          <a:prstGeom prst="roundRect">
            <a:avLst>
              <a:gd name="adj" fmla="val 4888"/>
            </a:avLst>
          </a:prstGeom>
          <a:solidFill>
            <a:schemeClr val="bg1"/>
          </a:solidFill>
          <a:ln>
            <a:noFill/>
          </a:ln>
          <a:effectLst>
            <a:outerShdw blurRad="1270000" dist="635000" dir="5400000" sx="90000" sy="90000" algn="t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403225" algn="l"/>
              </a:tabLst>
            </a:pPr>
            <a:r>
              <a:rPr lang="en-US" dirty="0" err="1">
                <a:solidFill>
                  <a:schemeClr val="bg1"/>
                </a:solidFill>
              </a:rPr>
              <a:t>Difficultés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ectangle: Top Corners Rounded 6">
            <a:extLst>
              <a:ext uri="{FF2B5EF4-FFF2-40B4-BE49-F238E27FC236}">
                <a16:creationId xmlns:a16="http://schemas.microsoft.com/office/drawing/2014/main" id="{63B585AC-85C5-48E4-B5E4-8C61D0C03546}"/>
              </a:ext>
            </a:extLst>
          </p:cNvPr>
          <p:cNvSpPr/>
          <p:nvPr/>
        </p:nvSpPr>
        <p:spPr>
          <a:xfrm rot="16200000">
            <a:off x="6010921" y="-2471019"/>
            <a:ext cx="797481" cy="9832410"/>
          </a:xfrm>
          <a:prstGeom prst="round2SameRect">
            <a:avLst>
              <a:gd name="adj1" fmla="val 10204"/>
              <a:gd name="adj2" fmla="val 246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latin typeface="Work Sans" panose="00000500000000000000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EB0DB9E-EC95-4D61-BA96-331F9FB92B9B}"/>
              </a:ext>
            </a:extLst>
          </p:cNvPr>
          <p:cNvSpPr/>
          <p:nvPr/>
        </p:nvSpPr>
        <p:spPr>
          <a:xfrm>
            <a:off x="2875067" y="2214353"/>
            <a:ext cx="693166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Compréhension</a:t>
            </a: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du </a:t>
            </a:r>
            <a:r>
              <a:rPr lang="en-US" sz="24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projet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4634169" y="3215726"/>
            <a:ext cx="3550984" cy="1348258"/>
            <a:chOff x="1458138" y="3802106"/>
            <a:chExt cx="3550984" cy="1348258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8AC1E5B-861F-4B7A-B10D-4E8019F42FE9}"/>
                </a:ext>
              </a:extLst>
            </p:cNvPr>
            <p:cNvGrpSpPr/>
            <p:nvPr/>
          </p:nvGrpSpPr>
          <p:grpSpPr>
            <a:xfrm>
              <a:off x="1458138" y="3802106"/>
              <a:ext cx="2317376" cy="338554"/>
              <a:chOff x="1454742" y="3619023"/>
              <a:chExt cx="2317376" cy="338554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D6612824-9298-40D9-909A-3CC09DC7E85A}"/>
                  </a:ext>
                </a:extLst>
              </p:cNvPr>
              <p:cNvSpPr/>
              <p:nvPr/>
            </p:nvSpPr>
            <p:spPr>
              <a:xfrm>
                <a:off x="1731688" y="3619023"/>
                <a:ext cx="2040430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Projet</a:t>
                </a:r>
                <a:r>
                  <a:rPr 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mal </a:t>
                </a:r>
                <a:r>
                  <a:rPr lang="en-US" sz="16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documenté</a:t>
                </a:r>
                <a:endPara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39F3A3-80E4-4CC0-8DA3-EAFE8F0682BA}"/>
                  </a:ext>
                </a:extLst>
              </p:cNvPr>
              <p:cNvSpPr/>
              <p:nvPr/>
            </p:nvSpPr>
            <p:spPr>
              <a:xfrm>
                <a:off x="1454742" y="3747162"/>
                <a:ext cx="104261" cy="82276"/>
              </a:xfrm>
              <a:custGeom>
                <a:avLst/>
                <a:gdLst>
                  <a:gd name="connsiteX0" fmla="*/ 184979 w 231945"/>
                  <a:gd name="connsiteY0" fmla="*/ 8066 h 183036"/>
                  <a:gd name="connsiteX1" fmla="*/ 76429 w 231945"/>
                  <a:gd name="connsiteY1" fmla="*/ 116613 h 183036"/>
                  <a:gd name="connsiteX2" fmla="*/ 46967 w 231945"/>
                  <a:gd name="connsiteY2" fmla="*/ 87151 h 183036"/>
                  <a:gd name="connsiteX3" fmla="*/ 8054 w 231945"/>
                  <a:gd name="connsiteY3" fmla="*/ 87151 h 183036"/>
                  <a:gd name="connsiteX4" fmla="*/ 8054 w 231945"/>
                  <a:gd name="connsiteY4" fmla="*/ 126057 h 183036"/>
                  <a:gd name="connsiteX5" fmla="*/ 56977 w 231945"/>
                  <a:gd name="connsiteY5" fmla="*/ 174980 h 183036"/>
                  <a:gd name="connsiteX6" fmla="*/ 76429 w 231945"/>
                  <a:gd name="connsiteY6" fmla="*/ 183037 h 183036"/>
                  <a:gd name="connsiteX7" fmla="*/ 95882 w 231945"/>
                  <a:gd name="connsiteY7" fmla="*/ 174980 h 183036"/>
                  <a:gd name="connsiteX8" fmla="*/ 223892 w 231945"/>
                  <a:gd name="connsiteY8" fmla="*/ 46972 h 183036"/>
                  <a:gd name="connsiteX9" fmla="*/ 223892 w 231945"/>
                  <a:gd name="connsiteY9" fmla="*/ 8066 h 183036"/>
                  <a:gd name="connsiteX10" fmla="*/ 184979 w 231945"/>
                  <a:gd name="connsiteY10" fmla="*/ 8066 h 183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31945" h="183036">
                    <a:moveTo>
                      <a:pt x="184979" y="8066"/>
                    </a:moveTo>
                    <a:lnTo>
                      <a:pt x="76429" y="116613"/>
                    </a:lnTo>
                    <a:lnTo>
                      <a:pt x="46967" y="87151"/>
                    </a:lnTo>
                    <a:cubicBezTo>
                      <a:pt x="36221" y="76405"/>
                      <a:pt x="18801" y="76405"/>
                      <a:pt x="8054" y="87151"/>
                    </a:cubicBezTo>
                    <a:cubicBezTo>
                      <a:pt x="-2685" y="97897"/>
                      <a:pt x="-2685" y="115318"/>
                      <a:pt x="8054" y="126057"/>
                    </a:cubicBezTo>
                    <a:lnTo>
                      <a:pt x="56977" y="174980"/>
                    </a:lnTo>
                    <a:cubicBezTo>
                      <a:pt x="62350" y="180353"/>
                      <a:pt x="69391" y="183037"/>
                      <a:pt x="76429" y="183037"/>
                    </a:cubicBezTo>
                    <a:cubicBezTo>
                      <a:pt x="83470" y="183037"/>
                      <a:pt x="90510" y="180353"/>
                      <a:pt x="95882" y="174980"/>
                    </a:cubicBezTo>
                    <a:lnTo>
                      <a:pt x="223892" y="46972"/>
                    </a:lnTo>
                    <a:cubicBezTo>
                      <a:pt x="234630" y="36226"/>
                      <a:pt x="234630" y="18805"/>
                      <a:pt x="223892" y="8066"/>
                    </a:cubicBezTo>
                    <a:cubicBezTo>
                      <a:pt x="213146" y="-2689"/>
                      <a:pt x="195724" y="-2689"/>
                      <a:pt x="184979" y="8066"/>
                    </a:cubicBezTo>
                    <a:close/>
                  </a:path>
                </a:pathLst>
              </a:custGeom>
              <a:solidFill>
                <a:schemeClr val="bg1"/>
              </a:solidFill>
              <a:ln w="18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16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177569B-21C7-45C6-96FB-469B292E212C}"/>
                </a:ext>
              </a:extLst>
            </p:cNvPr>
            <p:cNvGrpSpPr/>
            <p:nvPr/>
          </p:nvGrpSpPr>
          <p:grpSpPr>
            <a:xfrm>
              <a:off x="1458138" y="4181387"/>
              <a:ext cx="3550984" cy="338554"/>
              <a:chOff x="1454742" y="3619023"/>
              <a:chExt cx="3550984" cy="338554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3DD15977-5BDF-4642-BA8E-AEF3995D125F}"/>
                  </a:ext>
                </a:extLst>
              </p:cNvPr>
              <p:cNvSpPr/>
              <p:nvPr/>
            </p:nvSpPr>
            <p:spPr>
              <a:xfrm>
                <a:off x="1731688" y="3619023"/>
                <a:ext cx="3274038" cy="33855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6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Erreurs</a:t>
                </a:r>
                <a:r>
                  <a:rPr 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sz="16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conceptuelles</a:t>
                </a:r>
                <a:r>
                  <a:rPr 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en-US" sz="16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omnipresentes</a:t>
                </a:r>
                <a:endPara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E27A34A1-F200-46C3-A2E2-D91578889A0E}"/>
                  </a:ext>
                </a:extLst>
              </p:cNvPr>
              <p:cNvSpPr/>
              <p:nvPr/>
            </p:nvSpPr>
            <p:spPr>
              <a:xfrm>
                <a:off x="1454742" y="3747162"/>
                <a:ext cx="104261" cy="82276"/>
              </a:xfrm>
              <a:custGeom>
                <a:avLst/>
                <a:gdLst>
                  <a:gd name="connsiteX0" fmla="*/ 184979 w 231945"/>
                  <a:gd name="connsiteY0" fmla="*/ 8066 h 183036"/>
                  <a:gd name="connsiteX1" fmla="*/ 76429 w 231945"/>
                  <a:gd name="connsiteY1" fmla="*/ 116613 h 183036"/>
                  <a:gd name="connsiteX2" fmla="*/ 46967 w 231945"/>
                  <a:gd name="connsiteY2" fmla="*/ 87151 h 183036"/>
                  <a:gd name="connsiteX3" fmla="*/ 8054 w 231945"/>
                  <a:gd name="connsiteY3" fmla="*/ 87151 h 183036"/>
                  <a:gd name="connsiteX4" fmla="*/ 8054 w 231945"/>
                  <a:gd name="connsiteY4" fmla="*/ 126057 h 183036"/>
                  <a:gd name="connsiteX5" fmla="*/ 56977 w 231945"/>
                  <a:gd name="connsiteY5" fmla="*/ 174980 h 183036"/>
                  <a:gd name="connsiteX6" fmla="*/ 76429 w 231945"/>
                  <a:gd name="connsiteY6" fmla="*/ 183037 h 183036"/>
                  <a:gd name="connsiteX7" fmla="*/ 95882 w 231945"/>
                  <a:gd name="connsiteY7" fmla="*/ 174980 h 183036"/>
                  <a:gd name="connsiteX8" fmla="*/ 223892 w 231945"/>
                  <a:gd name="connsiteY8" fmla="*/ 46972 h 183036"/>
                  <a:gd name="connsiteX9" fmla="*/ 223892 w 231945"/>
                  <a:gd name="connsiteY9" fmla="*/ 8066 h 183036"/>
                  <a:gd name="connsiteX10" fmla="*/ 184979 w 231945"/>
                  <a:gd name="connsiteY10" fmla="*/ 8066 h 183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31945" h="183036">
                    <a:moveTo>
                      <a:pt x="184979" y="8066"/>
                    </a:moveTo>
                    <a:lnTo>
                      <a:pt x="76429" y="116613"/>
                    </a:lnTo>
                    <a:lnTo>
                      <a:pt x="46967" y="87151"/>
                    </a:lnTo>
                    <a:cubicBezTo>
                      <a:pt x="36221" y="76405"/>
                      <a:pt x="18801" y="76405"/>
                      <a:pt x="8054" y="87151"/>
                    </a:cubicBezTo>
                    <a:cubicBezTo>
                      <a:pt x="-2685" y="97897"/>
                      <a:pt x="-2685" y="115318"/>
                      <a:pt x="8054" y="126057"/>
                    </a:cubicBezTo>
                    <a:lnTo>
                      <a:pt x="56977" y="174980"/>
                    </a:lnTo>
                    <a:cubicBezTo>
                      <a:pt x="62350" y="180353"/>
                      <a:pt x="69391" y="183037"/>
                      <a:pt x="76429" y="183037"/>
                    </a:cubicBezTo>
                    <a:cubicBezTo>
                      <a:pt x="83470" y="183037"/>
                      <a:pt x="90510" y="180353"/>
                      <a:pt x="95882" y="174980"/>
                    </a:cubicBezTo>
                    <a:lnTo>
                      <a:pt x="223892" y="46972"/>
                    </a:lnTo>
                    <a:cubicBezTo>
                      <a:pt x="234630" y="36226"/>
                      <a:pt x="234630" y="18805"/>
                      <a:pt x="223892" y="8066"/>
                    </a:cubicBezTo>
                    <a:cubicBezTo>
                      <a:pt x="213146" y="-2689"/>
                      <a:pt x="195724" y="-2689"/>
                      <a:pt x="184979" y="8066"/>
                    </a:cubicBezTo>
                    <a:close/>
                  </a:path>
                </a:pathLst>
              </a:custGeom>
              <a:solidFill>
                <a:schemeClr val="bg1"/>
              </a:solidFill>
              <a:ln w="182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16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DF434BC-D49F-4B6E-89C4-16256F9B757D}"/>
                </a:ext>
              </a:extLst>
            </p:cNvPr>
            <p:cNvSpPr/>
            <p:nvPr/>
          </p:nvSpPr>
          <p:spPr>
            <a:xfrm>
              <a:off x="1735084" y="4560668"/>
              <a:ext cx="246311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Diagrammes</a:t>
              </a:r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non mis à jour</a:t>
              </a: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47818E6-A29C-4FDE-922E-6A635E1F5BA6}"/>
                </a:ext>
              </a:extLst>
            </p:cNvPr>
            <p:cNvSpPr/>
            <p:nvPr/>
          </p:nvSpPr>
          <p:spPr>
            <a:xfrm>
              <a:off x="1458138" y="5068088"/>
              <a:ext cx="104261" cy="82276"/>
            </a:xfrm>
            <a:custGeom>
              <a:avLst/>
              <a:gdLst>
                <a:gd name="connsiteX0" fmla="*/ 184979 w 231945"/>
                <a:gd name="connsiteY0" fmla="*/ 8066 h 183036"/>
                <a:gd name="connsiteX1" fmla="*/ 76429 w 231945"/>
                <a:gd name="connsiteY1" fmla="*/ 116613 h 183036"/>
                <a:gd name="connsiteX2" fmla="*/ 46967 w 231945"/>
                <a:gd name="connsiteY2" fmla="*/ 87151 h 183036"/>
                <a:gd name="connsiteX3" fmla="*/ 8054 w 231945"/>
                <a:gd name="connsiteY3" fmla="*/ 87151 h 183036"/>
                <a:gd name="connsiteX4" fmla="*/ 8054 w 231945"/>
                <a:gd name="connsiteY4" fmla="*/ 126057 h 183036"/>
                <a:gd name="connsiteX5" fmla="*/ 56977 w 231945"/>
                <a:gd name="connsiteY5" fmla="*/ 174980 h 183036"/>
                <a:gd name="connsiteX6" fmla="*/ 76429 w 231945"/>
                <a:gd name="connsiteY6" fmla="*/ 183037 h 183036"/>
                <a:gd name="connsiteX7" fmla="*/ 95882 w 231945"/>
                <a:gd name="connsiteY7" fmla="*/ 174980 h 183036"/>
                <a:gd name="connsiteX8" fmla="*/ 223892 w 231945"/>
                <a:gd name="connsiteY8" fmla="*/ 46972 h 183036"/>
                <a:gd name="connsiteX9" fmla="*/ 223892 w 231945"/>
                <a:gd name="connsiteY9" fmla="*/ 8066 h 183036"/>
                <a:gd name="connsiteX10" fmla="*/ 184979 w 231945"/>
                <a:gd name="connsiteY10" fmla="*/ 8066 h 183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945" h="183036">
                  <a:moveTo>
                    <a:pt x="184979" y="8066"/>
                  </a:moveTo>
                  <a:lnTo>
                    <a:pt x="76429" y="116613"/>
                  </a:lnTo>
                  <a:lnTo>
                    <a:pt x="46967" y="87151"/>
                  </a:lnTo>
                  <a:cubicBezTo>
                    <a:pt x="36221" y="76405"/>
                    <a:pt x="18801" y="76405"/>
                    <a:pt x="8054" y="87151"/>
                  </a:cubicBezTo>
                  <a:cubicBezTo>
                    <a:pt x="-2685" y="97897"/>
                    <a:pt x="-2685" y="115318"/>
                    <a:pt x="8054" y="126057"/>
                  </a:cubicBezTo>
                  <a:lnTo>
                    <a:pt x="56977" y="174980"/>
                  </a:lnTo>
                  <a:cubicBezTo>
                    <a:pt x="62350" y="180353"/>
                    <a:pt x="69391" y="183037"/>
                    <a:pt x="76429" y="183037"/>
                  </a:cubicBezTo>
                  <a:cubicBezTo>
                    <a:pt x="83470" y="183037"/>
                    <a:pt x="90510" y="180353"/>
                    <a:pt x="95882" y="174980"/>
                  </a:cubicBezTo>
                  <a:lnTo>
                    <a:pt x="223892" y="46972"/>
                  </a:lnTo>
                  <a:cubicBezTo>
                    <a:pt x="234630" y="36226"/>
                    <a:pt x="234630" y="18805"/>
                    <a:pt x="223892" y="8066"/>
                  </a:cubicBezTo>
                  <a:cubicBezTo>
                    <a:pt x="213146" y="-2689"/>
                    <a:pt x="195724" y="-2689"/>
                    <a:pt x="184979" y="8066"/>
                  </a:cubicBezTo>
                  <a:close/>
                </a:path>
              </a:pathLst>
            </a:custGeom>
            <a:solidFill>
              <a:schemeClr val="bg1"/>
            </a:solidFill>
            <a:ln w="18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10524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Placeholder 75">
            <a:extLst>
              <a:ext uri="{FF2B5EF4-FFF2-40B4-BE49-F238E27FC236}">
                <a16:creationId xmlns:a16="http://schemas.microsoft.com/office/drawing/2014/main" id="{C1B6D3E6-934B-41FC-8E50-10A838CE089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B5A8E595-F429-4CCE-ADB7-87B9B49F4641}"/>
              </a:ext>
            </a:extLst>
          </p:cNvPr>
          <p:cNvSpPr/>
          <p:nvPr/>
        </p:nvSpPr>
        <p:spPr>
          <a:xfrm>
            <a:off x="0" y="-11289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2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699BF1EE-B356-4295-8E39-7540E894CEDD}"/>
              </a:ext>
            </a:extLst>
          </p:cNvPr>
          <p:cNvGrpSpPr/>
          <p:nvPr/>
        </p:nvGrpSpPr>
        <p:grpSpPr>
          <a:xfrm>
            <a:off x="1266590" y="598759"/>
            <a:ext cx="9658818" cy="5660481"/>
            <a:chOff x="1266590" y="583204"/>
            <a:chExt cx="9658818" cy="5660481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48658B45-AF47-4691-8CD1-E08C38920C4B}"/>
                </a:ext>
              </a:extLst>
            </p:cNvPr>
            <p:cNvGrpSpPr/>
            <p:nvPr/>
          </p:nvGrpSpPr>
          <p:grpSpPr>
            <a:xfrm>
              <a:off x="1266590" y="2242067"/>
              <a:ext cx="9658818" cy="4001618"/>
              <a:chOff x="1266590" y="2158939"/>
              <a:chExt cx="9658818" cy="4001618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EC3B0CA4-C759-411B-95B1-D3889F8FE85F}"/>
                  </a:ext>
                </a:extLst>
              </p:cNvPr>
              <p:cNvGrpSpPr/>
              <p:nvPr/>
            </p:nvGrpSpPr>
            <p:grpSpPr>
              <a:xfrm>
                <a:off x="1266592" y="2158939"/>
                <a:ext cx="9658816" cy="4001618"/>
                <a:chOff x="1468838" y="2158939"/>
                <a:chExt cx="9658816" cy="4001618"/>
              </a:xfrm>
            </p:grpSpPr>
            <p:grpSp>
              <p:nvGrpSpPr>
                <p:cNvPr id="2" name="Group 1">
                  <a:extLst>
                    <a:ext uri="{FF2B5EF4-FFF2-40B4-BE49-F238E27FC236}">
                      <a16:creationId xmlns:a16="http://schemas.microsoft.com/office/drawing/2014/main" id="{67D2C28E-B2F2-4131-B643-F99725EC5F9F}"/>
                    </a:ext>
                  </a:extLst>
                </p:cNvPr>
                <p:cNvGrpSpPr/>
                <p:nvPr/>
              </p:nvGrpSpPr>
              <p:grpSpPr>
                <a:xfrm>
                  <a:off x="7621048" y="2599806"/>
                  <a:ext cx="3506606" cy="3222004"/>
                  <a:chOff x="7621048" y="2599806"/>
                  <a:chExt cx="3506606" cy="3222004"/>
                </a:xfrm>
              </p:grpSpPr>
              <p:sp>
                <p:nvSpPr>
                  <p:cNvPr id="3" name="Rectangle: Rounded Corners 2">
                    <a:extLst>
                      <a:ext uri="{FF2B5EF4-FFF2-40B4-BE49-F238E27FC236}">
                        <a16:creationId xmlns:a16="http://schemas.microsoft.com/office/drawing/2014/main" id="{185298B3-7564-426A-B7EB-23BA839669B3}"/>
                      </a:ext>
                    </a:extLst>
                  </p:cNvPr>
                  <p:cNvSpPr/>
                  <p:nvPr/>
                </p:nvSpPr>
                <p:spPr>
                  <a:xfrm>
                    <a:off x="7621048" y="2599806"/>
                    <a:ext cx="3506605" cy="3222004"/>
                  </a:xfrm>
                  <a:prstGeom prst="roundRect">
                    <a:avLst>
                      <a:gd name="adj" fmla="val 2153"/>
                    </a:avLst>
                  </a:prstGeom>
                  <a:solidFill>
                    <a:schemeClr val="bg1"/>
                  </a:solidFill>
                  <a:ln>
                    <a:solidFill>
                      <a:schemeClr val="bg1">
                        <a:lumMod val="8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>
                      <a:latin typeface="Work Sans" panose="00000500000000000000" pitchFamily="2" charset="0"/>
                    </a:endParaRPr>
                  </a:p>
                </p:txBody>
              </p:sp>
              <p:sp>
                <p:nvSpPr>
                  <p:cNvPr id="4" name="Rectangle: Top Corners Rounded 3">
                    <a:extLst>
                      <a:ext uri="{FF2B5EF4-FFF2-40B4-BE49-F238E27FC236}">
                        <a16:creationId xmlns:a16="http://schemas.microsoft.com/office/drawing/2014/main" id="{3678ED55-BEA2-4EAE-85A8-D5510FCA5711}"/>
                      </a:ext>
                    </a:extLst>
                  </p:cNvPr>
                  <p:cNvSpPr/>
                  <p:nvPr/>
                </p:nvSpPr>
                <p:spPr>
                  <a:xfrm>
                    <a:off x="7621049" y="2599806"/>
                    <a:ext cx="3506605" cy="711029"/>
                  </a:xfrm>
                  <a:prstGeom prst="round2SameRect">
                    <a:avLst>
                      <a:gd name="adj1" fmla="val 10204"/>
                      <a:gd name="adj2" fmla="val 0"/>
                    </a:avLst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>
                      <a:latin typeface="Work Sans" panose="00000500000000000000" pitchFamily="2" charset="0"/>
                    </a:endParaRPr>
                  </a:p>
                </p:txBody>
              </p:sp>
            </p:grpSp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46AE21C3-0F9C-483C-B61E-21AC006F545B}"/>
                    </a:ext>
                  </a:extLst>
                </p:cNvPr>
                <p:cNvGrpSpPr/>
                <p:nvPr/>
              </p:nvGrpSpPr>
              <p:grpSpPr>
                <a:xfrm>
                  <a:off x="1468838" y="2599806"/>
                  <a:ext cx="3506607" cy="3222004"/>
                  <a:chOff x="1468838" y="2599806"/>
                  <a:chExt cx="3506607" cy="3222004"/>
                </a:xfrm>
              </p:grpSpPr>
              <p:sp>
                <p:nvSpPr>
                  <p:cNvPr id="13" name="Rectangle: Rounded Corners 12">
                    <a:extLst>
                      <a:ext uri="{FF2B5EF4-FFF2-40B4-BE49-F238E27FC236}">
                        <a16:creationId xmlns:a16="http://schemas.microsoft.com/office/drawing/2014/main" id="{8A5A4785-BA75-4891-ADB1-A183CD3D7CAE}"/>
                      </a:ext>
                    </a:extLst>
                  </p:cNvPr>
                  <p:cNvSpPr/>
                  <p:nvPr/>
                </p:nvSpPr>
                <p:spPr>
                  <a:xfrm>
                    <a:off x="1468838" y="2599806"/>
                    <a:ext cx="3506605" cy="3222004"/>
                  </a:xfrm>
                  <a:prstGeom prst="roundRect">
                    <a:avLst>
                      <a:gd name="adj" fmla="val 2153"/>
                    </a:avLst>
                  </a:prstGeom>
                  <a:solidFill>
                    <a:schemeClr val="bg1"/>
                  </a:solidFill>
                  <a:ln>
                    <a:solidFill>
                      <a:schemeClr val="bg1">
                        <a:lumMod val="8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>
                      <a:latin typeface="Work Sans" panose="00000500000000000000" pitchFamily="2" charset="0"/>
                    </a:endParaRPr>
                  </a:p>
                </p:txBody>
              </p:sp>
              <p:sp>
                <p:nvSpPr>
                  <p:cNvPr id="14" name="Rectangle: Top Corners Rounded 13">
                    <a:extLst>
                      <a:ext uri="{FF2B5EF4-FFF2-40B4-BE49-F238E27FC236}">
                        <a16:creationId xmlns:a16="http://schemas.microsoft.com/office/drawing/2014/main" id="{0814B1D7-BAF9-4E1C-B83C-CF0FBBB4F301}"/>
                      </a:ext>
                    </a:extLst>
                  </p:cNvPr>
                  <p:cNvSpPr/>
                  <p:nvPr/>
                </p:nvSpPr>
                <p:spPr>
                  <a:xfrm>
                    <a:off x="1468840" y="2599806"/>
                    <a:ext cx="3506605" cy="711029"/>
                  </a:xfrm>
                  <a:prstGeom prst="round2SameRect">
                    <a:avLst>
                      <a:gd name="adj1" fmla="val 10204"/>
                      <a:gd name="adj2" fmla="val 0"/>
                    </a:avLst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>
                      <a:latin typeface="Work Sans" panose="00000500000000000000" pitchFamily="2" charset="0"/>
                    </a:endParaRPr>
                  </a:p>
                </p:txBody>
              </p:sp>
            </p:grp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35F4E1D0-AA1E-4D43-AD10-31446489881A}"/>
                    </a:ext>
                  </a:extLst>
                </p:cNvPr>
                <p:cNvGrpSpPr/>
                <p:nvPr/>
              </p:nvGrpSpPr>
              <p:grpSpPr>
                <a:xfrm>
                  <a:off x="4551544" y="2158939"/>
                  <a:ext cx="3506605" cy="4001618"/>
                  <a:chOff x="4551544" y="2158939"/>
                  <a:chExt cx="3506605" cy="4001618"/>
                </a:xfrm>
              </p:grpSpPr>
              <p:sp>
                <p:nvSpPr>
                  <p:cNvPr id="23" name="Rectangle: Rounded Corners 22">
                    <a:extLst>
                      <a:ext uri="{FF2B5EF4-FFF2-40B4-BE49-F238E27FC236}">
                        <a16:creationId xmlns:a16="http://schemas.microsoft.com/office/drawing/2014/main" id="{AECCACA6-9B41-4E99-8117-BF1AF84BE2F5}"/>
                      </a:ext>
                    </a:extLst>
                  </p:cNvPr>
                  <p:cNvSpPr/>
                  <p:nvPr/>
                </p:nvSpPr>
                <p:spPr>
                  <a:xfrm>
                    <a:off x="4551544" y="2158939"/>
                    <a:ext cx="3506605" cy="4001618"/>
                  </a:xfrm>
                  <a:prstGeom prst="roundRect">
                    <a:avLst>
                      <a:gd name="adj" fmla="val 2153"/>
                    </a:avLst>
                  </a:prstGeom>
                  <a:solidFill>
                    <a:schemeClr val="bg1"/>
                  </a:solidFill>
                  <a:ln>
                    <a:solidFill>
                      <a:schemeClr val="bg1">
                        <a:lumMod val="8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>
                      <a:latin typeface="Work Sans" panose="00000500000000000000" pitchFamily="2" charset="0"/>
                    </a:endParaRPr>
                  </a:p>
                </p:txBody>
              </p:sp>
              <p:sp>
                <p:nvSpPr>
                  <p:cNvPr id="24" name="Rectangle: Top Corners Rounded 23">
                    <a:extLst>
                      <a:ext uri="{FF2B5EF4-FFF2-40B4-BE49-F238E27FC236}">
                        <a16:creationId xmlns:a16="http://schemas.microsoft.com/office/drawing/2014/main" id="{9FC5714F-D84A-4366-9098-7D7F9D766533}"/>
                      </a:ext>
                    </a:extLst>
                  </p:cNvPr>
                  <p:cNvSpPr/>
                  <p:nvPr/>
                </p:nvSpPr>
                <p:spPr>
                  <a:xfrm>
                    <a:off x="4551544" y="2158939"/>
                    <a:ext cx="3506605" cy="835223"/>
                  </a:xfrm>
                  <a:prstGeom prst="round2SameRect">
                    <a:avLst>
                      <a:gd name="adj1" fmla="val 10204"/>
                      <a:gd name="adj2" fmla="val 0"/>
                    </a:avLst>
                  </a:prstGeom>
                  <a:solidFill>
                    <a:schemeClr val="accent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>
                      <a:latin typeface="Work Sans" panose="00000500000000000000" pitchFamily="2" charset="0"/>
                    </a:endParaRPr>
                  </a:p>
                </p:txBody>
              </p:sp>
            </p:grpSp>
          </p:grp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0538E16A-2E1D-49B1-A638-BF7093D82E86}"/>
                  </a:ext>
                </a:extLst>
              </p:cNvPr>
              <p:cNvSpPr txBox="1"/>
              <p:nvPr/>
            </p:nvSpPr>
            <p:spPr>
              <a:xfrm>
                <a:off x="1266590" y="3566741"/>
                <a:ext cx="3069507" cy="1815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 err="1"/>
                  <a:t>Implémenter</a:t>
                </a:r>
                <a:r>
                  <a:rPr lang="en-US" sz="2800" dirty="0"/>
                  <a:t> le spider plot et </a:t>
                </a:r>
                <a:r>
                  <a:rPr lang="en-US" sz="2800" dirty="0" err="1"/>
                  <a:t>l’intégrer</a:t>
                </a:r>
                <a:r>
                  <a:rPr lang="en-US" sz="2800" dirty="0"/>
                  <a:t> </a:t>
                </a:r>
                <a:r>
                  <a:rPr lang="en-US" sz="2800" dirty="0" err="1"/>
                  <a:t>à</a:t>
                </a:r>
                <a:r>
                  <a:rPr lang="en-US" sz="2800" dirty="0"/>
                  <a:t> </a:t>
                </a:r>
                <a:r>
                  <a:rPr lang="en-US" sz="2800" dirty="0" err="1"/>
                  <a:t>l’application</a:t>
                </a:r>
                <a:endParaRPr lang="en-US" sz="2800" dirty="0"/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35F5BC65-74F5-45D0-9B84-72DCDF616C6B}"/>
                  </a:ext>
                </a:extLst>
              </p:cNvPr>
              <p:cNvSpPr txBox="1"/>
              <p:nvPr/>
            </p:nvSpPr>
            <p:spPr>
              <a:xfrm>
                <a:off x="2017511" y="2724487"/>
                <a:ext cx="158088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b="1" dirty="0">
                    <a:solidFill>
                      <a:schemeClr val="bg1"/>
                    </a:solidFill>
                  </a:rPr>
                  <a:t>Spider Plot</a:t>
                </a: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708F4243-8BFA-40C1-802A-3704179504EC}"/>
                  </a:ext>
                </a:extLst>
              </p:cNvPr>
              <p:cNvSpPr txBox="1"/>
              <p:nvPr/>
            </p:nvSpPr>
            <p:spPr>
              <a:xfrm>
                <a:off x="8328278" y="2724487"/>
                <a:ext cx="221637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fr-FR" sz="2400" b="1" dirty="0">
                    <a:solidFill>
                      <a:schemeClr val="bg1"/>
                    </a:solidFill>
                  </a:rPr>
                  <a:t>Critère Distance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3C6D9366-A470-4B02-8B6C-5D4F36C180B7}"/>
                  </a:ext>
                </a:extLst>
              </p:cNvPr>
              <p:cNvSpPr txBox="1"/>
              <p:nvPr/>
            </p:nvSpPr>
            <p:spPr>
              <a:xfrm>
                <a:off x="5205247" y="2345717"/>
                <a:ext cx="180408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400" b="1" dirty="0">
                    <a:solidFill>
                      <a:schemeClr val="bg1"/>
                    </a:solidFill>
                  </a:rPr>
                  <a:t>Orchestrator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0A35B0B2-8AC5-4DED-8A45-BBF71E2A6AE6}"/>
                  </a:ext>
                </a:extLst>
              </p:cNvPr>
              <p:cNvSpPr txBox="1"/>
              <p:nvPr/>
            </p:nvSpPr>
            <p:spPr>
              <a:xfrm>
                <a:off x="4403056" y="3641687"/>
                <a:ext cx="3385888" cy="1815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 err="1"/>
                  <a:t>Implémenter</a:t>
                </a:r>
                <a:r>
                  <a:rPr lang="en-US" sz="2800" dirty="0"/>
                  <a:t> la </a:t>
                </a:r>
                <a:r>
                  <a:rPr lang="en-US" sz="2800" dirty="0" err="1"/>
                  <a:t>classe</a:t>
                </a:r>
                <a:r>
                  <a:rPr lang="en-US" sz="2800" dirty="0"/>
                  <a:t> Orchestrator qui </a:t>
                </a:r>
                <a:r>
                  <a:rPr lang="en-US" sz="2800" dirty="0" err="1"/>
                  <a:t>permet</a:t>
                </a:r>
                <a:r>
                  <a:rPr lang="en-US" sz="2800" dirty="0"/>
                  <a:t> de </a:t>
                </a:r>
                <a:r>
                  <a:rPr lang="en-US" sz="2800" dirty="0" err="1"/>
                  <a:t>gérer</a:t>
                </a:r>
                <a:r>
                  <a:rPr lang="en-US" sz="2800" dirty="0"/>
                  <a:t> les interfaces.</a:t>
                </a:r>
              </a:p>
            </p:txBody>
          </p:sp>
        </p:grp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AE7F2908-93D5-4E7B-BB0E-77F7F58ED416}"/>
                </a:ext>
              </a:extLst>
            </p:cNvPr>
            <p:cNvSpPr/>
            <p:nvPr/>
          </p:nvSpPr>
          <p:spPr>
            <a:xfrm>
              <a:off x="2952208" y="583204"/>
              <a:ext cx="6287584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4400" b="1" dirty="0" err="1">
                  <a:solidFill>
                    <a:schemeClr val="accent1"/>
                  </a:solidFill>
                </a:rPr>
                <a:t>Améliorations</a:t>
              </a:r>
              <a:r>
                <a:rPr lang="en-US" sz="4400" b="1" dirty="0">
                  <a:solidFill>
                    <a:schemeClr val="accent1"/>
                  </a:solidFill>
                </a:rPr>
                <a:t> futures </a:t>
              </a:r>
            </a:p>
          </p:txBody>
        </p:sp>
      </p:grpSp>
      <p:pic>
        <p:nvPicPr>
          <p:cNvPr id="78" name="Picture 77">
            <a:extLst>
              <a:ext uri="{FF2B5EF4-FFF2-40B4-BE49-F238E27FC236}">
                <a16:creationId xmlns:a16="http://schemas.microsoft.com/office/drawing/2014/main" id="{52ED9B81-3B46-4CC5-81FA-DB6847A2F5E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11" t="12973" r="13878" b="12973"/>
          <a:stretch/>
        </p:blipFill>
        <p:spPr>
          <a:xfrm>
            <a:off x="327416" y="598759"/>
            <a:ext cx="661342" cy="731264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ED91052-A62B-43CA-9575-0BC7146249E0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D91A382-BE9D-7E42-8C71-456A30519BD2}"/>
              </a:ext>
            </a:extLst>
          </p:cNvPr>
          <p:cNvSpPr/>
          <p:nvPr/>
        </p:nvSpPr>
        <p:spPr>
          <a:xfrm>
            <a:off x="246161" y="404778"/>
            <a:ext cx="1230489" cy="115740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TextBox 65">
            <a:extLst>
              <a:ext uri="{FF2B5EF4-FFF2-40B4-BE49-F238E27FC236}">
                <a16:creationId xmlns:a16="http://schemas.microsoft.com/office/drawing/2014/main" id="{8B0C01F5-DC6C-2A40-B28E-980BE64FA5E5}"/>
              </a:ext>
            </a:extLst>
          </p:cNvPr>
          <p:cNvSpPr txBox="1"/>
          <p:nvPr/>
        </p:nvSpPr>
        <p:spPr>
          <a:xfrm>
            <a:off x="7855901" y="3464595"/>
            <a:ext cx="30695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/>
              <a:t>Ajouter</a:t>
            </a:r>
            <a:r>
              <a:rPr lang="en-US" sz="2800" dirty="0"/>
              <a:t> le </a:t>
            </a:r>
            <a:r>
              <a:rPr lang="en-US" sz="2800" dirty="0" err="1"/>
              <a:t>critère</a:t>
            </a:r>
            <a:r>
              <a:rPr lang="en-US" sz="2800" dirty="0"/>
              <a:t> ”Distance” dans la </a:t>
            </a:r>
            <a:r>
              <a:rPr lang="en-US" sz="2800" dirty="0" err="1"/>
              <a:t>calcul</a:t>
            </a:r>
            <a:r>
              <a:rPr lang="en-US" sz="2800" dirty="0"/>
              <a:t> de AVF</a:t>
            </a:r>
          </a:p>
        </p:txBody>
      </p:sp>
    </p:spTree>
    <p:extLst>
      <p:ext uri="{BB962C8B-B14F-4D97-AF65-F5344CB8AC3E}">
        <p14:creationId xmlns:p14="http://schemas.microsoft.com/office/powerpoint/2010/main" val="3734095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irbnb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5A5F"/>
      </a:accent1>
      <a:accent2>
        <a:srgbClr val="00A69A"/>
      </a:accent2>
      <a:accent3>
        <a:srgbClr val="FB642C"/>
      </a:accent3>
      <a:accent4>
        <a:srgbClr val="484848"/>
      </a:accent4>
      <a:accent5>
        <a:srgbClr val="767676"/>
      </a:accent5>
      <a:accent6>
        <a:srgbClr val="ADB9CA"/>
      </a:accent6>
      <a:hlink>
        <a:srgbClr val="FF5A60"/>
      </a:hlink>
      <a:folHlink>
        <a:srgbClr val="D93D04"/>
      </a:folHlink>
    </a:clrScheme>
    <a:fontScheme name="Custom 40">
      <a:majorFont>
        <a:latin typeface="Circular"/>
        <a:ea typeface=""/>
        <a:cs typeface=""/>
      </a:majorFont>
      <a:minorFont>
        <a:latin typeface="Airbnb Cereal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</TotalTime>
  <Words>337</Words>
  <Application>Microsoft Office PowerPoint</Application>
  <PresentationFormat>Grand écran</PresentationFormat>
  <Paragraphs>81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8" baseType="lpstr">
      <vt:lpstr>Airbnb Cereal Light</vt:lpstr>
      <vt:lpstr>Arial</vt:lpstr>
      <vt:lpstr>Beirut</vt:lpstr>
      <vt:lpstr>Calibri</vt:lpstr>
      <vt:lpstr>Circular</vt:lpstr>
      <vt:lpstr>Work Sans</vt:lpstr>
      <vt:lpstr>Office Theme</vt:lpstr>
      <vt:lpstr>PROJET APARTMENTS</vt:lpstr>
      <vt:lpstr>PLAN</vt:lpstr>
      <vt:lpstr>Présentation PowerPoint</vt:lpstr>
      <vt:lpstr>Evolutions et nouveautés</vt:lpstr>
      <vt:lpstr>Présentation PowerPoint</vt:lpstr>
      <vt:lpstr>Présentation PowerPoint</vt:lpstr>
      <vt:lpstr>Présentation PowerPoint</vt:lpstr>
      <vt:lpstr>Difficultés</vt:lpstr>
      <vt:lpstr>Présentation PowerPoint</vt:lpstr>
      <vt:lpstr>Fun Facts</vt:lpstr>
      <vt:lpstr>Thank you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AirBed&amp;Breakfast</dc:title>
  <dc:creator>The Creative Next</dc:creator>
  <cp:lastModifiedBy>Ewen MARGUET</cp:lastModifiedBy>
  <cp:revision>55</cp:revision>
  <dcterms:created xsi:type="dcterms:W3CDTF">2021-02-20T13:18:17Z</dcterms:created>
  <dcterms:modified xsi:type="dcterms:W3CDTF">2021-06-29T19:51:24Z</dcterms:modified>
</cp:coreProperties>
</file>

<file path=docProps/thumbnail.jpeg>
</file>